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5143500" type="screen16x9"/>
  <p:notesSz cx="6858000" cy="9144000"/>
  <p:embeddedFontLst>
    <p:embeddedFont>
      <p:font typeface="Amatic SC" panose="020B0604020202020204" charset="-79"/>
      <p:regular r:id="rId40"/>
      <p:bold r:id="rId41"/>
    </p:embeddedFont>
    <p:embeddedFont>
      <p:font typeface="Calibri" panose="020F0502020204030204" pitchFamily="34" charset="0"/>
      <p:regular r:id="rId42"/>
      <p:bold r:id="rId43"/>
      <p:italic r:id="rId44"/>
      <p:boldItalic r:id="rId45"/>
    </p:embeddedFont>
    <p:embeddedFont>
      <p:font typeface="Nunito" panose="020B0604020202020204" charset="0"/>
      <p:regular r:id="rId46"/>
      <p:bold r:id="rId47"/>
      <p:italic r:id="rId48"/>
      <p:boldItalic r:id="rId4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43" d="100"/>
          <a:sy n="143" d="100"/>
        </p:scale>
        <p:origin x="684" y="12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font" Target="fonts/font3.fntdata"/><Relationship Id="rId47" Type="http://schemas.openxmlformats.org/officeDocument/2006/relationships/font" Target="fonts/font8.fntdata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1.fntdata"/><Relationship Id="rId45" Type="http://schemas.openxmlformats.org/officeDocument/2006/relationships/font" Target="fonts/font6.fntdata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font" Target="fonts/font5.fntdata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font" Target="fonts/font4.fntdata"/><Relationship Id="rId48" Type="http://schemas.openxmlformats.org/officeDocument/2006/relationships/font" Target="fonts/font9.fntdata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Shape 1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hape 1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Shape 1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Shape 1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Shape 14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Shape 14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Shape 14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Shape 15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Shape 15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6" name="Shape 15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Shape 16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Shape 16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Shape 16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Shape 16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Shape 17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Shape 18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6" name="Shape 18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Shape 19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Shape 21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Shape 21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Shape 2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Shape 21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Shape 22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Shape 22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Shape 22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9" name="Shape 22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Shape 2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1" name="Shape 24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Shape 24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7" name="Shape 24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Shape 25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3" name="Shape 25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Shape 25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Shape 25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Shape 26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5" name="Shape 26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Shape 27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Shape 27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Shape 27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7" name="Shape 277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3" name="Shape 28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Shape 28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0" name="Shape 29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Shape 30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Shape 30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Shape 30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Shape 30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Shape 31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Shape 31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Shape 31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0" name="Shape 32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Shape 32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6" name="Shape 32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Shape 33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2" name="Shape 33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Shape 33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Shape 33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chemeClr val="accent6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" name="Shape 1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" name="Shape 12"/>
          <p:cNvSpPr/>
          <p:nvPr/>
        </p:nvSpPr>
        <p:spPr>
          <a:xfrm rot="10800000">
            <a:off x="5058905" y="0"/>
            <a:ext cx="4085100" cy="20526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" name="Shape 13"/>
          <p:cNvSpPr/>
          <p:nvPr/>
        </p:nvSpPr>
        <p:spPr>
          <a:xfrm>
            <a:off x="20327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4" name="Shape 14"/>
          <p:cNvGrpSpPr/>
          <p:nvPr/>
        </p:nvGrpSpPr>
        <p:grpSpPr>
          <a:xfrm>
            <a:off x="255200" y="592"/>
            <a:ext cx="2250363" cy="1044300"/>
            <a:chOff x="255200" y="592"/>
            <a:chExt cx="2250363" cy="1044300"/>
          </a:xfrm>
        </p:grpSpPr>
        <p:sp>
          <p:nvSpPr>
            <p:cNvPr id="15" name="Shape 15"/>
            <p:cNvSpPr/>
            <p:nvPr/>
          </p:nvSpPr>
          <p:spPr>
            <a:xfrm>
              <a:off x="764063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Shape 16"/>
            <p:cNvSpPr/>
            <p:nvPr/>
          </p:nvSpPr>
          <p:spPr>
            <a:xfrm>
              <a:off x="509632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Shape 17"/>
            <p:cNvSpPr/>
            <p:nvPr/>
          </p:nvSpPr>
          <p:spPr>
            <a:xfrm>
              <a:off x="255200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8" name="Shape 18"/>
          <p:cNvGrpSpPr/>
          <p:nvPr/>
        </p:nvGrpSpPr>
        <p:grpSpPr>
          <a:xfrm>
            <a:off x="905395" y="592"/>
            <a:ext cx="2250363" cy="1044300"/>
            <a:chOff x="905395" y="592"/>
            <a:chExt cx="2250363" cy="1044300"/>
          </a:xfrm>
        </p:grpSpPr>
        <p:sp>
          <p:nvSpPr>
            <p:cNvPr id="19" name="Shape 19"/>
            <p:cNvSpPr/>
            <p:nvPr/>
          </p:nvSpPr>
          <p:spPr>
            <a:xfrm>
              <a:off x="1414258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Shape 20"/>
            <p:cNvSpPr/>
            <p:nvPr/>
          </p:nvSpPr>
          <p:spPr>
            <a:xfrm>
              <a:off x="1159826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1" name="Shape 21"/>
            <p:cNvSpPr/>
            <p:nvPr/>
          </p:nvSpPr>
          <p:spPr>
            <a:xfrm>
              <a:off x="905395" y="592"/>
              <a:ext cx="1741500" cy="1044300"/>
            </a:xfrm>
            <a:prstGeom prst="parallelogram">
              <a:avLst>
                <a:gd name="adj" fmla="val 153193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2" name="Shape 22"/>
          <p:cNvGrpSpPr/>
          <p:nvPr/>
        </p:nvGrpSpPr>
        <p:grpSpPr>
          <a:xfrm>
            <a:off x="7057468" y="5088"/>
            <a:ext cx="1851282" cy="752108"/>
            <a:chOff x="6917201" y="0"/>
            <a:chExt cx="2227777" cy="863400"/>
          </a:xfrm>
        </p:grpSpPr>
        <p:sp>
          <p:nvSpPr>
            <p:cNvPr id="23" name="Shape 23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4" name="Shape 24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" name="Shape 25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6" name="Shape 26"/>
          <p:cNvGrpSpPr/>
          <p:nvPr/>
        </p:nvGrpSpPr>
        <p:grpSpPr>
          <a:xfrm>
            <a:off x="6553032" y="4217852"/>
            <a:ext cx="2389068" cy="925737"/>
            <a:chOff x="6917201" y="0"/>
            <a:chExt cx="2227777" cy="863400"/>
          </a:xfrm>
        </p:grpSpPr>
        <p:sp>
          <p:nvSpPr>
            <p:cNvPr id="27" name="Shape 27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" name="Shape 28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" name="Shape 29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30" name="Shape 30"/>
          <p:cNvGrpSpPr/>
          <p:nvPr/>
        </p:nvGrpSpPr>
        <p:grpSpPr>
          <a:xfrm>
            <a:off x="199149" y="4055652"/>
            <a:ext cx="2795414" cy="1083308"/>
            <a:chOff x="6917201" y="0"/>
            <a:chExt cx="2227777" cy="863400"/>
          </a:xfrm>
        </p:grpSpPr>
        <p:sp>
          <p:nvSpPr>
            <p:cNvPr id="31" name="Shape 31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2" name="Shape 32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3" name="Shape 33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34" name="Shape 34"/>
          <p:cNvSpPr txBox="1">
            <a:spLocks noGrp="1"/>
          </p:cNvSpPr>
          <p:nvPr>
            <p:ph type="ctrTitle"/>
          </p:nvPr>
        </p:nvSpPr>
        <p:spPr>
          <a:xfrm>
            <a:off x="1858703" y="1822833"/>
            <a:ext cx="5361300" cy="144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1pPr>
            <a:lvl2pPr lvl="1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algn="ctr"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subTitle" idx="1"/>
          </p:nvPr>
        </p:nvSpPr>
        <p:spPr>
          <a:xfrm>
            <a:off x="1858700" y="3413158"/>
            <a:ext cx="5361300" cy="522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chemeClr val="accent3"/>
        </a:solidFill>
        <a:effectLst/>
      </p:bgPr>
    </p:bg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 flipH="1">
            <a:off x="4757100" y="2309400"/>
            <a:ext cx="4386900" cy="28341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39" name="Shape 39"/>
          <p:cNvGrpSpPr/>
          <p:nvPr/>
        </p:nvGrpSpPr>
        <p:grpSpPr>
          <a:xfrm>
            <a:off x="5594191" y="3961115"/>
            <a:ext cx="2910145" cy="1182340"/>
            <a:chOff x="6917201" y="0"/>
            <a:chExt cx="2227777" cy="863400"/>
          </a:xfrm>
        </p:grpSpPr>
        <p:sp>
          <p:nvSpPr>
            <p:cNvPr id="40" name="Shape 4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Shape 4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2" name="Shape 4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43" name="Shape 43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44" name="Shape 44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5" name="Shape 45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Shape 46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1888684" y="1746100"/>
            <a:ext cx="5377500" cy="16461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None/>
              <a:defRPr sz="320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" name="Shape 51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" name="Shape 52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75057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55" name="Shape 5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bg>
      <p:bgPr>
        <a:solidFill>
          <a:schemeClr val="dk2"/>
        </a:solidFill>
        <a:effectLst/>
      </p:bgPr>
    </p:bg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8" name="Shape 58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" name="Shape 59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1"/>
          </p:nvPr>
        </p:nvSpPr>
        <p:spPr>
          <a:xfrm>
            <a:off x="819150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body" idx="2"/>
          </p:nvPr>
        </p:nvSpPr>
        <p:spPr>
          <a:xfrm>
            <a:off x="4638675" y="1990725"/>
            <a:ext cx="3686100" cy="2448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bg>
      <p:bgPr>
        <a:solidFill>
          <a:schemeClr val="dk2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6" name="Shape 66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" name="Shape 67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bg>
      <p:bgPr>
        <a:solidFill>
          <a:schemeClr val="accent3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Shape 71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" name="Shape 72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Shape 73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3709200" cy="1383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body" idx="1"/>
          </p:nvPr>
        </p:nvSpPr>
        <p:spPr>
          <a:xfrm>
            <a:off x="830700" y="2319050"/>
            <a:ext cx="3709200" cy="2119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/>
          <p:nvPr/>
        </p:nvSpPr>
        <p:spPr>
          <a:xfrm>
            <a:off x="0" y="2823144"/>
            <a:ext cx="7369200" cy="2316900"/>
          </a:xfrm>
          <a:prstGeom prst="rtTriangle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9" name="Shape 79"/>
          <p:cNvSpPr/>
          <p:nvPr/>
        </p:nvSpPr>
        <p:spPr>
          <a:xfrm flipH="1">
            <a:off x="3583210" y="1554113"/>
            <a:ext cx="5560500" cy="35895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0" name="Shape 80"/>
          <p:cNvGrpSpPr/>
          <p:nvPr/>
        </p:nvGrpSpPr>
        <p:grpSpPr>
          <a:xfrm>
            <a:off x="255991" y="-118"/>
            <a:ext cx="2251347" cy="1043408"/>
            <a:chOff x="3961956" y="4383950"/>
            <a:chExt cx="1160548" cy="548700"/>
          </a:xfrm>
        </p:grpSpPr>
        <p:sp>
          <p:nvSpPr>
            <p:cNvPr id="81" name="Shape 81"/>
            <p:cNvSpPr/>
            <p:nvPr/>
          </p:nvSpPr>
          <p:spPr>
            <a:xfrm>
              <a:off x="4224904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2" name="Shape 82"/>
            <p:cNvSpPr/>
            <p:nvPr/>
          </p:nvSpPr>
          <p:spPr>
            <a:xfrm>
              <a:off x="4093430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3" name="Shape 83"/>
            <p:cNvSpPr/>
            <p:nvPr/>
          </p:nvSpPr>
          <p:spPr>
            <a:xfrm>
              <a:off x="3961956" y="4383950"/>
              <a:ext cx="897600" cy="548700"/>
            </a:xfrm>
            <a:prstGeom prst="parallelogram">
              <a:avLst>
                <a:gd name="adj" fmla="val 153193"/>
              </a:avLst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84" name="Shape 84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85" name="Shape 85"/>
          <p:cNvGrpSpPr/>
          <p:nvPr/>
        </p:nvGrpSpPr>
        <p:grpSpPr>
          <a:xfrm>
            <a:off x="34934" y="4522125"/>
            <a:ext cx="1593306" cy="617072"/>
            <a:chOff x="6917201" y="0"/>
            <a:chExt cx="2227777" cy="863400"/>
          </a:xfrm>
        </p:grpSpPr>
        <p:sp>
          <p:nvSpPr>
            <p:cNvPr id="86" name="Shape 8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7" name="Shape 8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88" name="Shape 8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89" name="Shape 89"/>
          <p:cNvGrpSpPr/>
          <p:nvPr/>
        </p:nvGrpSpPr>
        <p:grpSpPr>
          <a:xfrm>
            <a:off x="5886353" y="1243"/>
            <a:ext cx="3257455" cy="1261514"/>
            <a:chOff x="6917201" y="0"/>
            <a:chExt cx="2227777" cy="863400"/>
          </a:xfrm>
        </p:grpSpPr>
        <p:sp>
          <p:nvSpPr>
            <p:cNvPr id="90" name="Shape 90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1" name="Shape 91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92" name="Shape 92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93" name="Shape 93"/>
          <p:cNvSpPr txBox="1">
            <a:spLocks noGrp="1"/>
          </p:cNvSpPr>
          <p:nvPr>
            <p:ph type="title"/>
          </p:nvPr>
        </p:nvSpPr>
        <p:spPr>
          <a:xfrm>
            <a:off x="1393929" y="1301146"/>
            <a:ext cx="6366900" cy="25392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1pPr>
            <a:lvl2pPr lvl="1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 algn="ctr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bg>
      <p:bgPr>
        <a:solidFill>
          <a:schemeClr val="dk2"/>
        </a:solid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hape 96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Shape 97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Shape 98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9" name="Shape 99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6424200" cy="705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100" name="Shape 100"/>
          <p:cNvSpPr txBox="1">
            <a:spLocks noGrp="1"/>
          </p:cNvSpPr>
          <p:nvPr>
            <p:ph type="subTitle" idx="1"/>
          </p:nvPr>
        </p:nvSpPr>
        <p:spPr>
          <a:xfrm>
            <a:off x="819150" y="1550700"/>
            <a:ext cx="58599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01" name="Shape 101"/>
          <p:cNvSpPr txBox="1">
            <a:spLocks noGrp="1"/>
          </p:cNvSpPr>
          <p:nvPr>
            <p:ph type="body" idx="2"/>
          </p:nvPr>
        </p:nvSpPr>
        <p:spPr>
          <a:xfrm>
            <a:off x="819150" y="2467050"/>
            <a:ext cx="5859900" cy="20955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02" name="Shape 10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bg>
      <p:bgPr>
        <a:solidFill>
          <a:schemeClr val="accent1"/>
        </a:solidFill>
        <a:effectLst/>
      </p:bgPr>
    </p:bg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/>
          <p:nvPr/>
        </p:nvSpPr>
        <p:spPr>
          <a:xfrm>
            <a:off x="31" y="2824500"/>
            <a:ext cx="7370400" cy="23190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Shape 105"/>
          <p:cNvSpPr/>
          <p:nvPr/>
        </p:nvSpPr>
        <p:spPr>
          <a:xfrm flipH="1">
            <a:off x="3582600" y="1550700"/>
            <a:ext cx="5561400" cy="3592800"/>
          </a:xfrm>
          <a:prstGeom prst="rtTriangle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6" name="Shape 106"/>
          <p:cNvSpPr/>
          <p:nvPr/>
        </p:nvSpPr>
        <p:spPr>
          <a:xfrm>
            <a:off x="203225" y="206250"/>
            <a:ext cx="8737500" cy="4731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body" idx="1"/>
          </p:nvPr>
        </p:nvSpPr>
        <p:spPr>
          <a:xfrm>
            <a:off x="328025" y="4163500"/>
            <a:ext cx="7415100" cy="6051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>
            <a:endParaRPr/>
          </a:p>
        </p:txBody>
      </p:sp>
      <p:sp>
        <p:nvSpPr>
          <p:cNvPr id="108" name="Shape 1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bg>
      <p:bgPr>
        <a:solidFill>
          <a:schemeClr val="accent3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hape 110"/>
          <p:cNvSpPr/>
          <p:nvPr/>
        </p:nvSpPr>
        <p:spPr>
          <a:xfrm flipH="1">
            <a:off x="5569200" y="2834075"/>
            <a:ext cx="3574800" cy="2309400"/>
          </a:xfrm>
          <a:prstGeom prst="rtTriangle">
            <a:avLst/>
          </a:prstGeom>
          <a:solidFill>
            <a:schemeClr val="dk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11" name="Shape 111"/>
          <p:cNvGrpSpPr/>
          <p:nvPr/>
        </p:nvGrpSpPr>
        <p:grpSpPr>
          <a:xfrm>
            <a:off x="5959222" y="4119576"/>
            <a:ext cx="2520952" cy="1024165"/>
            <a:chOff x="6917201" y="0"/>
            <a:chExt cx="2227777" cy="863400"/>
          </a:xfrm>
        </p:grpSpPr>
        <p:sp>
          <p:nvSpPr>
            <p:cNvPr id="112" name="Shape 112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3" name="Shape 113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4" name="Shape 114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115" name="Shape 115"/>
          <p:cNvGrpSpPr/>
          <p:nvPr/>
        </p:nvGrpSpPr>
        <p:grpSpPr>
          <a:xfrm>
            <a:off x="199149" y="2"/>
            <a:ext cx="2795414" cy="1083308"/>
            <a:chOff x="6917201" y="0"/>
            <a:chExt cx="2227777" cy="863400"/>
          </a:xfrm>
        </p:grpSpPr>
        <p:sp>
          <p:nvSpPr>
            <p:cNvPr id="116" name="Shape 116"/>
            <p:cNvSpPr/>
            <p:nvPr/>
          </p:nvSpPr>
          <p:spPr>
            <a:xfrm>
              <a:off x="7641677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7" name="Shape 117"/>
            <p:cNvSpPr/>
            <p:nvPr/>
          </p:nvSpPr>
          <p:spPr>
            <a:xfrm>
              <a:off x="7279439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8" name="Shape 118"/>
            <p:cNvSpPr/>
            <p:nvPr/>
          </p:nvSpPr>
          <p:spPr>
            <a:xfrm>
              <a:off x="6917201" y="0"/>
              <a:ext cx="1503300" cy="863400"/>
            </a:xfrm>
            <a:prstGeom prst="parallelogram">
              <a:avLst>
                <a:gd name="adj" fmla="val 158024"/>
              </a:avLst>
            </a:prstGeom>
            <a:solidFill>
              <a:schemeClr val="dk2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sp>
        <p:nvSpPr>
          <p:cNvPr id="119" name="Shape 119"/>
          <p:cNvSpPr txBox="1">
            <a:spLocks noGrp="1"/>
          </p:cNvSpPr>
          <p:nvPr>
            <p:ph type="title" hasCustomPrompt="1"/>
          </p:nvPr>
        </p:nvSpPr>
        <p:spPr>
          <a:xfrm>
            <a:off x="1385850" y="1383850"/>
            <a:ext cx="6372300" cy="13797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00"/>
              <a:buNone/>
              <a:defRPr sz="8600">
                <a:solidFill>
                  <a:schemeClr val="dk2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20" name="Shape 120"/>
          <p:cNvSpPr txBox="1">
            <a:spLocks noGrp="1"/>
          </p:cNvSpPr>
          <p:nvPr>
            <p:ph type="body" idx="1"/>
          </p:nvPr>
        </p:nvSpPr>
        <p:spPr>
          <a:xfrm>
            <a:off x="1385850" y="2863850"/>
            <a:ext cx="6372300" cy="6411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311150" algn="ctr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914400" lvl="1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2pPr>
            <a:lvl3pPr marL="1371600" lvl="2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3pPr>
            <a:lvl4pPr marL="1828800" lvl="3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4pPr>
            <a:lvl5pPr marL="2286000" lvl="4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5pPr>
            <a:lvl6pPr marL="2743200" lvl="5" indent="-298450" algn="ctr">
              <a:spcBef>
                <a:spcPts val="1600"/>
              </a:spcBef>
              <a:spcAft>
                <a:spcPts val="0"/>
              </a:spcAft>
              <a:buSzPts val="1100"/>
              <a:buChar char="■"/>
              <a:defRPr/>
            </a:lvl6pPr>
            <a:lvl7pPr marL="3200400" lvl="6" indent="-298450" algn="ctr">
              <a:spcBef>
                <a:spcPts val="1600"/>
              </a:spcBef>
              <a:spcAft>
                <a:spcPts val="0"/>
              </a:spcAft>
              <a:buSzPts val="1100"/>
              <a:buChar char="●"/>
              <a:defRPr/>
            </a:lvl7pPr>
            <a:lvl8pPr marL="3657600" lvl="7" indent="-298450" algn="ctr">
              <a:spcBef>
                <a:spcPts val="1600"/>
              </a:spcBef>
              <a:spcAft>
                <a:spcPts val="0"/>
              </a:spcAft>
              <a:buSzPts val="1100"/>
              <a:buChar char="○"/>
              <a:defRPr/>
            </a:lvl8pPr>
            <a:lvl9pPr marL="4114800" lvl="8" indent="-298450" algn="ctr">
              <a:spcBef>
                <a:spcPts val="1600"/>
              </a:spcBef>
              <a:spcAft>
                <a:spcPts val="1600"/>
              </a:spcAft>
              <a:buSzPts val="1100"/>
              <a:buChar char="■"/>
              <a:defRPr/>
            </a:lvl9pPr>
          </a:lstStyle>
          <a:p>
            <a:endParaRPr/>
          </a:p>
        </p:txBody>
      </p:sp>
      <p:sp>
        <p:nvSpPr>
          <p:cNvPr id="121" name="Shape 12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12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hift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Nunito"/>
              <a:buNone/>
              <a:defRPr sz="2800">
                <a:solidFill>
                  <a:schemeClr val="lt1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39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11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300"/>
              <a:buFont typeface="Calibri"/>
              <a:buChar char="●"/>
              <a:defRPr sz="13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lvl="1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lvl="2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lvl="3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lvl="4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lvl="5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lvl="6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●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lvl="7" indent="-29845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Calibri"/>
              <a:buChar char="○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lvl="8" indent="-29845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100"/>
              <a:buFont typeface="Calibri"/>
              <a:buChar char="■"/>
              <a:defRPr sz="110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Nunito"/>
                <a:ea typeface="Nunito"/>
                <a:cs typeface="Nunito"/>
                <a:sym typeface="Nunito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‹N›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241100" y="125"/>
            <a:ext cx="8643900" cy="5143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Google Drive, ci dà la possibilità, oltre ad archiviare file e cartelle, di creare diversi tipi di “oggetti”, sfruttando gli strumenti di creazione interni.</a:t>
            </a:r>
            <a:endParaRPr sz="36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 principali “oggetti”sono: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i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documenti;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i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fogli;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i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presentazione;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06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Times New Roman"/>
              <a:buChar char="●"/>
            </a:pPr>
            <a:r>
              <a:rPr lang="it" sz="2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moduli.</a:t>
            </a:r>
            <a:endParaRPr sz="2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800"/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 txBox="1">
            <a:spLocks noGrp="1"/>
          </p:cNvSpPr>
          <p:nvPr>
            <p:ph type="title"/>
          </p:nvPr>
        </p:nvSpPr>
        <p:spPr>
          <a:xfrm>
            <a:off x="267900" y="330475"/>
            <a:ext cx="8608200" cy="460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Oltre alle principali funzioni di creazione e di elaborazione ognuno di questi quattro strumenti ci dà la possibilità di aggiungere funzioni utili. </a:t>
            </a:r>
            <a:endParaRPr sz="3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Questo può essere fatto tramite l’inserimento di </a:t>
            </a:r>
            <a:r>
              <a:rPr lang="it" sz="3600" b="1" u="sng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componenti aggiuntivi.</a:t>
            </a:r>
            <a:endParaRPr sz="3600" b="1" u="sng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 txBox="1">
            <a:spLocks noGrp="1"/>
          </p:cNvSpPr>
          <p:nvPr>
            <p:ph type="title"/>
          </p:nvPr>
        </p:nvSpPr>
        <p:spPr>
          <a:xfrm>
            <a:off x="250025" y="267900"/>
            <a:ext cx="8536800" cy="46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I COMPONENTI AGGIUNTIVI,</a:t>
            </a:r>
            <a:r>
              <a:rPr lang="it" sz="600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 </a:t>
            </a:r>
            <a:endParaRPr sz="600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sono dei piccoli strumenti che si vanno ad inserire all’interno di questi strumenti principali e ci permettono di aggiungere delle piccole funzioni.</a:t>
            </a:r>
            <a:endParaRPr sz="3600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1" name="Shape 14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250025" y="285750"/>
            <a:ext cx="8456400" cy="4651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Oggi vedremo</a:t>
            </a:r>
            <a:r>
              <a:rPr lang="it" sz="36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it" sz="48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MIND MESITER,</a:t>
            </a:r>
            <a:r>
              <a:rPr lang="it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lang="it"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che è un componente aggiuntivo di documenti Google e che ci permette di trasformare, in modo molto semplice, un elenco puntato in una mappa mentale.</a:t>
            </a:r>
            <a:endParaRPr sz="4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7" name="Shape 14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4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Shape 152"/>
          <p:cNvSpPr txBox="1">
            <a:spLocks noGrp="1"/>
          </p:cNvSpPr>
          <p:nvPr>
            <p:ph type="ctrTitle"/>
          </p:nvPr>
        </p:nvSpPr>
        <p:spPr>
          <a:xfrm>
            <a:off x="265600" y="1176200"/>
            <a:ext cx="8385300" cy="29469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2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MIND MEISTER</a:t>
            </a:r>
            <a:endParaRPr sz="72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3" name="Shape 15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5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3217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2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CHE COS’è IL </a:t>
            </a:r>
            <a:endParaRPr sz="72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72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MIND MEISTER ?</a:t>
            </a:r>
            <a:endParaRPr sz="72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9" name="Shape 15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6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Shape 164"/>
          <p:cNvSpPr txBox="1">
            <a:spLocks noGrp="1"/>
          </p:cNvSpPr>
          <p:nvPr>
            <p:ph type="title"/>
          </p:nvPr>
        </p:nvSpPr>
        <p:spPr>
          <a:xfrm>
            <a:off x="187525" y="107150"/>
            <a:ext cx="8822400" cy="487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è</a:t>
            </a:r>
            <a:r>
              <a:rPr lang="it" sz="34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la principale applicazione di </a:t>
            </a:r>
            <a:r>
              <a:rPr lang="it" sz="3400" b="1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mind mapping online</a:t>
            </a:r>
            <a:r>
              <a:rPr lang="it" sz="34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; consente al tuo team di essere più innovativo, fornendo una collaborazione condivisa e un ambiente di brainstorming sul web. </a:t>
            </a:r>
            <a:endParaRPr sz="3400" i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Pianifica progetti, gestisci riunioni e disegna piani aziendali </a:t>
            </a:r>
            <a:r>
              <a:rPr lang="it" sz="34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online</a:t>
            </a:r>
            <a:r>
              <a:rPr lang="it"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con partner e colleghi, tutto in tempo reale!</a:t>
            </a:r>
            <a:endParaRPr sz="3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5" name="Shape 16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7</a:t>
            </a:fld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Shape 170"/>
          <p:cNvSpPr txBox="1">
            <a:spLocks noGrp="1"/>
          </p:cNvSpPr>
          <p:nvPr>
            <p:ph type="title"/>
          </p:nvPr>
        </p:nvSpPr>
        <p:spPr>
          <a:xfrm>
            <a:off x="241100" y="267900"/>
            <a:ext cx="8581500" cy="460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DOVE POSSO TROVARE E </a:t>
            </a:r>
            <a:endParaRPr sz="60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UTILIZZARE MIND MESISTER?</a:t>
            </a:r>
            <a:endParaRPr sz="60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MindMeister è profondamente integrato in Google Drive, consentendo agli utenti di aprire e modificare molte mappe mentali come MindManager, Freemind e XMind direttamente dal  Google Drive e persino sincronizzare l'intero elenco di mappe.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1" name="Shape 17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8</a:t>
            </a:fld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Shape 176"/>
          <p:cNvSpPr txBox="1">
            <a:spLocks noGrp="1"/>
          </p:cNvSpPr>
          <p:nvPr>
            <p:ph type="title"/>
          </p:nvPr>
        </p:nvSpPr>
        <p:spPr>
          <a:xfrm>
            <a:off x="241100" y="267900"/>
            <a:ext cx="8545800" cy="4500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COSA POSSO FARE CON IL MIND MEISTER?</a:t>
            </a:r>
            <a:endParaRPr sz="48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●"/>
            </a:pPr>
            <a:r>
              <a:rPr lang="it" sz="36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Brainstorm online con la tua squadra;</a:t>
            </a:r>
            <a:endParaRPr sz="36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●"/>
            </a:pPr>
            <a:r>
              <a:rPr lang="it" sz="36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creare contorni del progetto in pochi minuti;</a:t>
            </a:r>
            <a:endParaRPr sz="36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572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Times New Roman"/>
              <a:buChar char="●"/>
            </a:pPr>
            <a:r>
              <a:rPr lang="it" sz="36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aumentare l'innovazione e la creatività.</a:t>
            </a:r>
            <a:endParaRPr sz="36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7" name="Shape 17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9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 txBox="1">
            <a:spLocks noGrp="1"/>
          </p:cNvSpPr>
          <p:nvPr>
            <p:ph type="title"/>
          </p:nvPr>
        </p:nvSpPr>
        <p:spPr>
          <a:xfrm>
            <a:off x="232175" y="285750"/>
            <a:ext cx="8661900" cy="4536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36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QUALI SONO LE CARATTERISTICHE MAPPING?</a:t>
            </a:r>
            <a:endParaRPr sz="36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rabicPeriod"/>
            </a:pPr>
            <a:r>
              <a:rPr lang="it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Creare, condividere e modificare in modo collaborativo mappe mentali.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rabicPeriod"/>
            </a:pP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Importare da testo, MindManager e Freemind.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rabicPeriod"/>
            </a:pPr>
            <a:r>
              <a:rPr lang="it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Esportare in Word, PowerPoint, PDF, immagine, MindManager e Freemind.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rabicPeriod"/>
            </a:pP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Aggiungere icone, immagini, note, collegamenti e allegati.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Shape 18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10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 txBox="1">
            <a:spLocks noGrp="1"/>
          </p:cNvSpPr>
          <p:nvPr>
            <p:ph type="title"/>
          </p:nvPr>
        </p:nvSpPr>
        <p:spPr>
          <a:xfrm>
            <a:off x="289225" y="151800"/>
            <a:ext cx="8524500" cy="4723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QUALI SONO LE CARATTERISTICHE MAPPING?</a:t>
            </a:r>
            <a:endParaRPr sz="4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lphaLcPeriod"/>
            </a:pPr>
            <a:r>
              <a:rPr lang="it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 Chat live integrata.</a:t>
            </a:r>
            <a:endParaRPr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lphaLcPeriod"/>
            </a:pPr>
            <a:r>
              <a:rPr lang="it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Pubblica e incorpora mappe</a:t>
            </a: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lphaLcPeriod"/>
            </a:pP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Gestisce attività e notifiche.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lphaLcPeriod"/>
            </a:pP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Modifica e sincronizzazione offline.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lphaLcPeriod"/>
            </a:pP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Annulla cronologia e riproduzione illimitate.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lphaLcPeriod"/>
            </a:pP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Produce crittografia SSL, backup automatici.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4191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Times New Roman"/>
              <a:buAutoNum type="alphaLcPeriod"/>
            </a:pPr>
            <a:r>
              <a:rPr lang="it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Crea applicazioni per Android, iPhone e iPad</a:t>
            </a:r>
            <a:r>
              <a:rPr lang="it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.</a:t>
            </a:r>
            <a:endParaRPr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Shape 18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11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Shape 194"/>
          <p:cNvSpPr txBox="1">
            <a:spLocks noGrp="1"/>
          </p:cNvSpPr>
          <p:nvPr>
            <p:ph type="title"/>
          </p:nvPr>
        </p:nvSpPr>
        <p:spPr>
          <a:xfrm>
            <a:off x="223250" y="250025"/>
            <a:ext cx="8804700" cy="462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INTEGRAZIONE DI GOOGLE DRIVE:</a:t>
            </a:r>
            <a:endParaRPr sz="48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Apri, visualizza e modifica i file della mappa mentale da Google Drive.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Formati supportati: MindManager, Freemind e XMind, MindMeister.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</a:t>
            </a:r>
            <a:r>
              <a:rPr lang="it"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incronizza l'intero elenco di mappe</a:t>
            </a:r>
            <a:r>
              <a:rPr lang="it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(cartelle incluse) con Google Drive.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Sincronizza mappe singole con Google Drive.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Aggiungi allegati da Google Drive.</a:t>
            </a:r>
            <a:endParaRPr sz="20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Condividi mappe mentali con i tuoi contatti Google.</a:t>
            </a:r>
            <a:endParaRPr sz="20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Esporta le mappe su Google Drive come immagini, testo, PDF e molti altri formati.</a:t>
            </a:r>
            <a:endParaRPr sz="20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Esporta bulk alle mappe su Drive per il backup.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55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Times New Roman"/>
              <a:buAutoNum type="arabicPeriod"/>
            </a:pPr>
            <a:r>
              <a:rPr lang="it" sz="2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Collabora in tempo reale sulle mappe di Drive.</a:t>
            </a:r>
            <a:endParaRPr sz="20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Shape 19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12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Shape 200"/>
          <p:cNvSpPr txBox="1">
            <a:spLocks noGrp="1"/>
          </p:cNvSpPr>
          <p:nvPr>
            <p:ph type="title"/>
          </p:nvPr>
        </p:nvSpPr>
        <p:spPr>
          <a:xfrm>
            <a:off x="151800" y="98225"/>
            <a:ext cx="8751000" cy="4839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6000" b="1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IN QUALI CASI D'USO POSSO USARE IL MIND MEISTER?</a:t>
            </a:r>
            <a:endParaRPr sz="6000" b="1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●"/>
            </a:pPr>
            <a:r>
              <a:rPr lang="it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Brainstorming.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●"/>
            </a:pPr>
            <a:r>
              <a:rPr lang="it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Pianificazione del progetto.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●"/>
            </a:pPr>
            <a:r>
              <a:rPr lang="it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Elenchi di attività / GTD.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●"/>
            </a:pPr>
            <a:r>
              <a:rPr lang="it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Gestione contabile.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●"/>
            </a:pPr>
            <a:r>
              <a:rPr lang="it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Preparare e condurre riunioni.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Times New Roman"/>
              <a:buChar char="●"/>
            </a:pPr>
            <a:r>
              <a:rPr lang="it" sz="2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Analisi competitiva / SWOT.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Shape 20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13</a:t>
            </a:fld>
            <a:endParaRPr/>
          </a:p>
        </p:txBody>
      </p:sp>
      <p:sp>
        <p:nvSpPr>
          <p:cNvPr id="202" name="Shape 202"/>
          <p:cNvSpPr/>
          <p:nvPr/>
        </p:nvSpPr>
        <p:spPr>
          <a:xfrm>
            <a:off x="4348750" y="2286000"/>
            <a:ext cx="4402200" cy="24822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FFFFF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it" sz="2400">
                <a:latin typeface="Times New Roman"/>
                <a:ea typeface="Times New Roman"/>
                <a:cs typeface="Times New Roman"/>
                <a:sym typeface="Times New Roman"/>
              </a:rPr>
              <a:t>Preparazione dell'evento.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it" sz="2400">
                <a:latin typeface="Times New Roman"/>
                <a:ea typeface="Times New Roman"/>
                <a:cs typeface="Times New Roman"/>
                <a:sym typeface="Times New Roman"/>
              </a:rPr>
              <a:t>Pianificazione del sito web.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it" sz="2400">
                <a:latin typeface="Times New Roman"/>
                <a:ea typeface="Times New Roman"/>
                <a:cs typeface="Times New Roman"/>
                <a:sym typeface="Times New Roman"/>
              </a:rPr>
              <a:t>Innovazione / gestione dei cambiamenti.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it" sz="2400">
                <a:latin typeface="Times New Roman"/>
                <a:ea typeface="Times New Roman"/>
                <a:cs typeface="Times New Roman"/>
                <a:sym typeface="Times New Roman"/>
              </a:rPr>
              <a:t>Problem Solving.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381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Font typeface="Times New Roman"/>
              <a:buChar char="●"/>
            </a:pPr>
            <a:r>
              <a:rPr lang="it" sz="2400">
                <a:latin typeface="Times New Roman"/>
                <a:ea typeface="Times New Roman"/>
                <a:cs typeface="Times New Roman"/>
                <a:sym typeface="Times New Roman"/>
              </a:rPr>
              <a:t>Prendere appunti.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2400"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 txBox="1">
            <a:spLocks noGrp="1"/>
          </p:cNvSpPr>
          <p:nvPr>
            <p:ph type="title"/>
          </p:nvPr>
        </p:nvSpPr>
        <p:spPr>
          <a:xfrm>
            <a:off x="125025" y="223250"/>
            <a:ext cx="8751000" cy="4713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Vediamo come funziona:</a:t>
            </a:r>
            <a:endParaRPr sz="4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457200" lvl="0" indent="-5080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Times New Roman"/>
              <a:buChar char="●"/>
            </a:pPr>
            <a:r>
              <a:rPr lang="it"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all’interno del documento di drive cerchiamo la voce di </a:t>
            </a:r>
            <a:r>
              <a:rPr lang="it" sz="44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menù componenti aggiuntivi</a:t>
            </a:r>
            <a:r>
              <a:rPr lang="it"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 selezioniamo: “installa componenti aggiuntivi”.</a:t>
            </a:r>
            <a:endParaRPr sz="4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Shape 20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14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15</a:t>
            </a:fld>
            <a:endParaRPr/>
          </a:p>
        </p:txBody>
      </p:sp>
      <p:pic>
        <p:nvPicPr>
          <p:cNvPr id="214" name="Shape 2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35850" y="187525"/>
            <a:ext cx="7072300" cy="4678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Shape 21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16</a:t>
            </a:fld>
            <a:endParaRPr/>
          </a:p>
        </p:txBody>
      </p:sp>
      <p:pic>
        <p:nvPicPr>
          <p:cNvPr id="220" name="Shape 2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62625" y="419700"/>
            <a:ext cx="6981652" cy="432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Shape 225"/>
          <p:cNvSpPr txBox="1">
            <a:spLocks noGrp="1"/>
          </p:cNvSpPr>
          <p:nvPr>
            <p:ph type="title"/>
          </p:nvPr>
        </p:nvSpPr>
        <p:spPr>
          <a:xfrm>
            <a:off x="276825" y="294675"/>
            <a:ext cx="8581500" cy="4509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533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Char char="●"/>
            </a:pPr>
            <a:r>
              <a:rPr lang="it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Nel campo di ricerca, scriviamo mind meister e una volta trovato il componente aggiuntivo clicchiamo sul pulsante gratis.</a:t>
            </a:r>
            <a:endParaRPr sz="4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Shape 22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17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Shape 23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18</a:t>
            </a:fld>
            <a:endParaRPr/>
          </a:p>
        </p:txBody>
      </p:sp>
      <p:pic>
        <p:nvPicPr>
          <p:cNvPr id="232" name="Shape 2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58200" y="428650"/>
            <a:ext cx="6938350" cy="4196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Shape 237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19</a:t>
            </a:fld>
            <a:endParaRPr/>
          </a:p>
        </p:txBody>
      </p:sp>
      <p:pic>
        <p:nvPicPr>
          <p:cNvPr id="238" name="Shape 2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01900" y="366125"/>
            <a:ext cx="7402700" cy="439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Shape 24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20</a:t>
            </a:fld>
            <a:endParaRPr/>
          </a:p>
        </p:txBody>
      </p:sp>
      <p:pic>
        <p:nvPicPr>
          <p:cNvPr id="244" name="Shape 24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8625" y="535775"/>
            <a:ext cx="7777750" cy="4188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Shape 24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21</a:t>
            </a:fld>
            <a:endParaRPr/>
          </a:p>
        </p:txBody>
      </p:sp>
      <p:pic>
        <p:nvPicPr>
          <p:cNvPr id="250" name="Shape 25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150" y="589350"/>
            <a:ext cx="7688450" cy="4045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Shape 255"/>
          <p:cNvSpPr txBox="1">
            <a:spLocks noGrp="1"/>
          </p:cNvSpPr>
          <p:nvPr>
            <p:ph type="title"/>
          </p:nvPr>
        </p:nvSpPr>
        <p:spPr>
          <a:xfrm>
            <a:off x="357200" y="357200"/>
            <a:ext cx="8322600" cy="4186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533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Char char="●"/>
            </a:pPr>
            <a:r>
              <a:rPr lang="it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Consentiamo l’accesso e il componente aggiuntivo risulterà nella lista dei componenti aggiuntivi</a:t>
            </a:r>
            <a:endParaRPr sz="4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Shape 25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22</a:t>
            </a:fld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Shape 26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23</a:t>
            </a:fld>
            <a:endParaRPr/>
          </a:p>
        </p:txBody>
      </p:sp>
      <p:pic>
        <p:nvPicPr>
          <p:cNvPr id="262" name="Shape 2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7225" y="500075"/>
            <a:ext cx="7733100" cy="421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Shape 267"/>
          <p:cNvSpPr txBox="1">
            <a:spLocks noGrp="1"/>
          </p:cNvSpPr>
          <p:nvPr>
            <p:ph type="title"/>
          </p:nvPr>
        </p:nvSpPr>
        <p:spPr>
          <a:xfrm>
            <a:off x="214325" y="160725"/>
            <a:ext cx="8474100" cy="4598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5334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Times New Roman"/>
              <a:buChar char="●"/>
            </a:pPr>
            <a:r>
              <a:rPr lang="it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Quello che ci resta da fare ora è creare il nostro elenco con le parole, da inserire all’interno della mappa. Selezionando la formattazione “</a:t>
            </a:r>
            <a:r>
              <a:rPr lang="it" sz="4800" i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elenco puntato</a:t>
            </a:r>
            <a:r>
              <a:rPr lang="it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”</a:t>
            </a:r>
            <a:endParaRPr sz="4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600"/>
              </a:spcBef>
              <a:spcAft>
                <a:spcPts val="0"/>
              </a:spcAft>
              <a:buNone/>
            </a:pPr>
            <a:endParaRPr sz="4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68" name="Shape 26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24</a:t>
            </a:fld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Shape 273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25</a:t>
            </a:fld>
            <a:endParaRPr/>
          </a:p>
        </p:txBody>
      </p:sp>
      <p:pic>
        <p:nvPicPr>
          <p:cNvPr id="274" name="Shape 2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55425" y="598300"/>
            <a:ext cx="7670600" cy="3991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Shape 279"/>
          <p:cNvSpPr txBox="1">
            <a:spLocks noGrp="1"/>
          </p:cNvSpPr>
          <p:nvPr>
            <p:ph type="title"/>
          </p:nvPr>
        </p:nvSpPr>
        <p:spPr>
          <a:xfrm>
            <a:off x="348250" y="383975"/>
            <a:ext cx="8358300" cy="431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533400" algn="just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Char char="●"/>
            </a:pPr>
            <a:r>
              <a:rPr lang="it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lavoriamo sui livelli dell’elenco, aiutandoci con il tasto TAB della tastiera</a:t>
            </a:r>
            <a:endParaRPr sz="4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0" name="Shape 280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26</a:t>
            </a:fld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Shape 285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95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it" sz="6000" b="1" dirty="0">
                <a:solidFill>
                  <a:srgbClr val="000000"/>
                </a:solidFill>
                <a:latin typeface="Amatic SC"/>
                <a:ea typeface="Amatic SC"/>
                <a:cs typeface="Amatic SC"/>
                <a:sym typeface="Amatic SC"/>
              </a:rPr>
              <a:t>qual è il tasto TAB?</a:t>
            </a:r>
            <a:endParaRPr sz="6000" b="1" dirty="0">
              <a:solidFill>
                <a:srgbClr val="000000"/>
              </a:solidFill>
              <a:latin typeface="Amatic SC"/>
              <a:ea typeface="Amatic SC"/>
              <a:cs typeface="Amatic SC"/>
              <a:sym typeface="Amatic SC"/>
            </a:endParaRPr>
          </a:p>
        </p:txBody>
      </p:sp>
      <p:sp>
        <p:nvSpPr>
          <p:cNvPr id="286" name="Shape 28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27</a:t>
            </a:fld>
            <a:endParaRPr/>
          </a:p>
        </p:txBody>
      </p:sp>
      <p:pic>
        <p:nvPicPr>
          <p:cNvPr id="287" name="Shape 2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15275" y="1907950"/>
            <a:ext cx="2981325" cy="2686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Shape 29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28</a:t>
            </a:fld>
            <a:endParaRPr/>
          </a:p>
        </p:txBody>
      </p:sp>
      <p:pic>
        <p:nvPicPr>
          <p:cNvPr id="293" name="Shape 2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0500" y="711400"/>
            <a:ext cx="7590225" cy="400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Shape 298"/>
          <p:cNvSpPr txBox="1">
            <a:spLocks noGrp="1"/>
          </p:cNvSpPr>
          <p:nvPr>
            <p:ph type="title"/>
          </p:nvPr>
        </p:nvSpPr>
        <p:spPr>
          <a:xfrm>
            <a:off x="205375" y="258950"/>
            <a:ext cx="8545800" cy="45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82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Char char="●"/>
            </a:pPr>
            <a:r>
              <a:rPr lang="it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la parola che all’interno dell’elenco è posizionata nel livello principale sarà </a:t>
            </a:r>
            <a:r>
              <a:rPr lang="it" sz="4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il nodo principale della mappa </a:t>
            </a:r>
            <a:r>
              <a:rPr lang="it" sz="40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e, via via, le parole che si trovano negli altri livelli </a:t>
            </a:r>
            <a:r>
              <a:rPr lang="it" sz="4000" b="1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dell’elenco saranno i nodi secondari.</a:t>
            </a:r>
            <a:endParaRPr sz="4000" b="1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4000"/>
          </a:p>
        </p:txBody>
      </p:sp>
      <p:sp>
        <p:nvSpPr>
          <p:cNvPr id="299" name="Shape 299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29</a:t>
            </a:fld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Shape 304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30</a:t>
            </a:fld>
            <a:endParaRPr/>
          </a:p>
        </p:txBody>
      </p:sp>
      <p:pic>
        <p:nvPicPr>
          <p:cNvPr id="305" name="Shape 30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50100" y="375050"/>
            <a:ext cx="7777750" cy="4393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Shape 310"/>
          <p:cNvSpPr txBox="1">
            <a:spLocks noGrp="1"/>
          </p:cNvSpPr>
          <p:nvPr>
            <p:ph type="title"/>
          </p:nvPr>
        </p:nvSpPr>
        <p:spPr>
          <a:xfrm>
            <a:off x="303625" y="392900"/>
            <a:ext cx="8456400" cy="4455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-228600" algn="just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8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adesso evidenziamo l’elenco che abbiamo creato: selezionare componenti aggiuntivi MIND MEISTER E INSERT AS MIND MAP</a:t>
            </a:r>
            <a:endParaRPr sz="48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Shape 31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31</a:t>
            </a:fld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Shape 316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32</a:t>
            </a:fld>
            <a:endParaRPr/>
          </a:p>
        </p:txBody>
      </p:sp>
      <p:pic>
        <p:nvPicPr>
          <p:cNvPr id="317" name="Shape 3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26913" y="401825"/>
            <a:ext cx="7090175" cy="4535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Shape 322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33</a:t>
            </a:fld>
            <a:endParaRPr/>
          </a:p>
        </p:txBody>
      </p:sp>
      <p:pic>
        <p:nvPicPr>
          <p:cNvPr id="323" name="Shape 3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2575" y="446475"/>
            <a:ext cx="7724200" cy="42505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Shape 328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34</a:t>
            </a:fld>
            <a:endParaRPr/>
          </a:p>
        </p:txBody>
      </p:sp>
      <p:pic>
        <p:nvPicPr>
          <p:cNvPr id="329" name="Shape 3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9913" y="308075"/>
            <a:ext cx="7724175" cy="44380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Shape 334"/>
          <p:cNvSpPr txBox="1">
            <a:spLocks noGrp="1"/>
          </p:cNvSpPr>
          <p:nvPr>
            <p:ph type="title"/>
          </p:nvPr>
        </p:nvSpPr>
        <p:spPr>
          <a:xfrm>
            <a:off x="196450" y="321475"/>
            <a:ext cx="8483100" cy="4615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Come vedete le parole del ns. elenco sono state organizzate all’interno di una mappa concettuale e la mappa è stata inserita come formato immagine all’interno del nostro documento drive.</a:t>
            </a:r>
            <a:endParaRPr sz="4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5" name="Shape 335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35</a:t>
            </a:fld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Shape 340"/>
          <p:cNvSpPr txBox="1">
            <a:spLocks noGrp="1"/>
          </p:cNvSpPr>
          <p:nvPr>
            <p:ph type="title"/>
          </p:nvPr>
        </p:nvSpPr>
        <p:spPr>
          <a:xfrm>
            <a:off x="819150" y="845600"/>
            <a:ext cx="7505700" cy="3815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it" sz="4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Se l’elenco puntato non ci serve più, possiamo eliminarlo e lasciare soltanto la mappa con i termini che abbiamo inserto</a:t>
            </a:r>
            <a:endParaRPr sz="4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Shape 341"/>
          <p:cNvSpPr txBox="1">
            <a:spLocks noGrp="1"/>
          </p:cNvSpPr>
          <p:nvPr>
            <p:ph type="sldNum" idx="12"/>
          </p:nvPr>
        </p:nvSpPr>
        <p:spPr>
          <a:xfrm>
            <a:off x="8390734" y="4543668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"/>
              <a:t>36</a:t>
            </a:fld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38FA59AD-6D8D-491B-A43A-54B2DAEBEE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511" y="361244"/>
            <a:ext cx="8421511" cy="4576024"/>
          </a:xfrm>
        </p:spPr>
        <p:txBody>
          <a:bodyPr/>
          <a:lstStyle/>
          <a:p>
            <a:pPr algn="ctr"/>
            <a:r>
              <a:rPr lang="it-IT" sz="6000" b="1" dirty="0">
                <a:solidFill>
                  <a:srgbClr val="000000"/>
                </a:solidFill>
                <a:latin typeface="Amatic SC"/>
                <a:cs typeface="Amatic SC"/>
              </a:rPr>
              <a:t>TUTORIAL SU  	YOU TUBE DI Mappe mentali in Documenti Google con </a:t>
            </a:r>
            <a:r>
              <a:rPr lang="it-IT" sz="6000" b="1" dirty="0" err="1">
                <a:solidFill>
                  <a:srgbClr val="000000"/>
                </a:solidFill>
                <a:latin typeface="Amatic SC"/>
                <a:cs typeface="Amatic SC"/>
              </a:rPr>
              <a:t>MindMeister</a:t>
            </a:r>
            <a:br>
              <a:rPr lang="it-IT" sz="3200" b="1" dirty="0">
                <a:solidFill>
                  <a:srgbClr val="000000"/>
                </a:solidFill>
                <a:latin typeface="Amatic SC"/>
                <a:cs typeface="Amatic SC"/>
              </a:rPr>
            </a:br>
            <a:br>
              <a:rPr lang="it-IT" sz="3200" b="1" dirty="0">
                <a:solidFill>
                  <a:srgbClr val="000000"/>
                </a:solidFill>
                <a:latin typeface="Amatic SC"/>
                <a:cs typeface="Amatic SC"/>
              </a:rPr>
            </a:br>
            <a:r>
              <a:rPr lang="it-IT" sz="3200" b="1" dirty="0">
                <a:solidFill>
                  <a:srgbClr val="000000"/>
                </a:solidFill>
                <a:latin typeface="Amatic SC"/>
                <a:cs typeface="Amatic SC"/>
              </a:rPr>
              <a:t>https://youtu.be/JnHTQBHhovI</a:t>
            </a:r>
          </a:p>
        </p:txBody>
      </p:sp>
      <p:sp>
        <p:nvSpPr>
          <p:cNvPr id="3" name="Segnaposto numero diapositiva 2">
            <a:extLst>
              <a:ext uri="{FF2B5EF4-FFF2-40B4-BE49-F238E27FC236}">
                <a16:creationId xmlns:a16="http://schemas.microsoft.com/office/drawing/2014/main" id="{4F7F2D12-9BB2-4E4F-AC3D-7FDE9FA8109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t-IT" smtClean="0"/>
              <a:t>37</a:t>
            </a:fld>
            <a:endParaRPr lang="it-IT"/>
          </a:p>
        </p:txBody>
      </p:sp>
      <p:pic>
        <p:nvPicPr>
          <p:cNvPr id="1026" name="Picture 2" descr="Risultato immagini per SIMBOLO YT">
            <a:extLst>
              <a:ext uri="{FF2B5EF4-FFF2-40B4-BE49-F238E27FC236}">
                <a16:creationId xmlns:a16="http://schemas.microsoft.com/office/drawing/2014/main" id="{C6F32E1C-44DC-46C0-8E47-CE75AB368F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9244" y="519289"/>
            <a:ext cx="987603" cy="707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Memoria ad accesso sequenziale 3">
            <a:extLst>
              <a:ext uri="{FF2B5EF4-FFF2-40B4-BE49-F238E27FC236}">
                <a16:creationId xmlns:a16="http://schemas.microsoft.com/office/drawing/2014/main" id="{15312061-1A3E-49DC-B6D4-133A803F73A4}"/>
              </a:ext>
            </a:extLst>
          </p:cNvPr>
          <p:cNvSpPr/>
          <p:nvPr/>
        </p:nvSpPr>
        <p:spPr>
          <a:xfrm>
            <a:off x="496710" y="2799644"/>
            <a:ext cx="1794933" cy="1236024"/>
          </a:xfrm>
          <a:prstGeom prst="flowChartMagneticTape">
            <a:avLst/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sz="2000" b="1" u="sng">
                <a:solidFill>
                  <a:schemeClr val="bg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CLICCA SUL LINK </a:t>
            </a:r>
            <a:endParaRPr lang="it-IT" sz="2000" b="1" u="sng" dirty="0">
              <a:solidFill>
                <a:schemeClr val="bg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2A43DB6F-B021-4AE4-8A15-82E7CE7FB473}"/>
              </a:ext>
            </a:extLst>
          </p:cNvPr>
          <p:cNvCxnSpPr/>
          <p:nvPr/>
        </p:nvCxnSpPr>
        <p:spPr>
          <a:xfrm flipH="1">
            <a:off x="6750756" y="2799644"/>
            <a:ext cx="1639978" cy="936978"/>
          </a:xfrm>
          <a:prstGeom prst="straightConnector1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3338342"/>
      </p:ext>
    </p:extLst>
  </p:cSld>
  <p:clrMapOvr>
    <a:masterClrMapping/>
  </p:clrMapOvr>
</p:sld>
</file>

<file path=ppt/theme/theme1.xml><?xml version="1.0" encoding="utf-8"?>
<a:theme xmlns:a="http://schemas.openxmlformats.org/drawingml/2006/main" name="Shift">
  <a:themeElements>
    <a:clrScheme name="Shift">
      <a:dk1>
        <a:srgbClr val="FFFFFF"/>
      </a:dk1>
      <a:lt1>
        <a:srgbClr val="AF7B51"/>
      </a:lt1>
      <a:dk2>
        <a:srgbClr val="233A44"/>
      </a:dk2>
      <a:lt2>
        <a:srgbClr val="D9D9D9"/>
      </a:lt2>
      <a:accent1>
        <a:srgbClr val="00796B"/>
      </a:accent1>
      <a:accent2>
        <a:srgbClr val="D9563F"/>
      </a:accent2>
      <a:accent3>
        <a:srgbClr val="C4A15A"/>
      </a:accent3>
      <a:accent4>
        <a:srgbClr val="14F597"/>
      </a:accent4>
      <a:accent5>
        <a:srgbClr val="3D4594"/>
      </a:accent5>
      <a:accent6>
        <a:srgbClr val="163EF5"/>
      </a:accent6>
      <a:hlink>
        <a:srgbClr val="3D4594"/>
      </a:hlink>
      <a:folHlink>
        <a:srgbClr val="3D4594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793</Words>
  <Application>Microsoft Office PowerPoint</Application>
  <PresentationFormat>Presentazione su schermo (16:9)</PresentationFormat>
  <Paragraphs>113</Paragraphs>
  <Slides>37</Slides>
  <Notes>36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37</vt:i4>
      </vt:variant>
    </vt:vector>
  </HeadingPairs>
  <TitlesOfParts>
    <vt:vector size="43" baseType="lpstr">
      <vt:lpstr>Amatic SC</vt:lpstr>
      <vt:lpstr>Times New Roman</vt:lpstr>
      <vt:lpstr>Calibri</vt:lpstr>
      <vt:lpstr>Arial</vt:lpstr>
      <vt:lpstr>Nunito</vt:lpstr>
      <vt:lpstr>Shift</vt:lpstr>
      <vt:lpstr>Google Drive, ci dà la possibilità, oltre ad archiviare file e cartelle, di creare diversi tipi di “oggetti”, sfruttando gli strumenti di creazione interni. I principali “oggetti”sono: documenti; fogli; presentazione; moduli. </vt:lpstr>
      <vt:lpstr>Oltre alle principali funzioni di creazione e di elaborazione ognuno di questi quattro strumenti ci dà la possibilità di aggiungere funzioni utili.  Questo può essere fatto tramite l’inserimento di componenti aggiuntivi. </vt:lpstr>
      <vt:lpstr>I COMPONENTI AGGIUNTIVI,  sono dei piccoli strumenti che si vanno ad inserire all’interno di questi strumenti principali e ci permettono di aggiungere delle piccole funzioni. </vt:lpstr>
      <vt:lpstr>Oggi vedremo MIND MESITER, che è un componente aggiuntivo di documenti Google e che ci permette di trasformare, in modo molto semplice, un elenco puntato in una mappa mentale.</vt:lpstr>
      <vt:lpstr>MIND MEISTER </vt:lpstr>
      <vt:lpstr>CHE COS’è IL  MIND MEISTER ? </vt:lpstr>
      <vt:lpstr>è la principale applicazione di mind mapping online; consente al tuo team di essere più innovativo, fornendo una collaborazione condivisa e un ambiente di brainstorming sul web.  Pianifica progetti, gestisci riunioni e disegna piani aziendali online con partner e colleghi, tutto in tempo reale! </vt:lpstr>
      <vt:lpstr>DOVE POSSO TROVARE E  UTILIZZARE MIND MESISTER?  MindMeister è profondamente integrato in Google Drive, consentendo agli utenti di aprire e modificare molte mappe mentali come MindManager, Freemind e XMind direttamente dal  Google Drive e persino sincronizzare l'intero elenco di mappe. </vt:lpstr>
      <vt:lpstr>COSA POSSO FARE CON IL MIND MEISTER?  Brainstorm online con la tua squadra; creare contorni del progetto in pochi minuti; aumentare l'innovazione e la creatività. </vt:lpstr>
      <vt:lpstr>QUALI SONO LE CARATTERISTICHE MAPPING? Creare, condividere e modificare in modo collaborativo mappe mentali. Importare da testo, MindManager e Freemind. Esportare in Word, PowerPoint, PDF, immagine, MindManager e Freemind. Aggiungere icone, immagini, note, collegamenti e allegati. </vt:lpstr>
      <vt:lpstr>QUALI SONO LE CARATTERISTICHE MAPPING? Crea Chat live integrata. Pubblica e incorpora mappe. Gestisce attività e notifiche. Modifica e sincronizzazione offline. Annulla cronologia e riproduzione illimitate. Produce crittografia SSL, backup automatici. Crea applicazioni per Android, iPhone e iPad. </vt:lpstr>
      <vt:lpstr>INTEGRAZIONE DI GOOGLE DRIVE: Apri, visualizza e modifica i file della mappa mentale da Google Drive. Formati supportati: MindManager, Freemind e XMind, MindMeister. Sincronizza l'intero elenco di mappe (cartelle incluse) con Google Drive. Sincronizza mappe singole con Google Drive. Aggiungi allegati da Google Drive. Condividi mappe mentali con i tuoi contatti Google. Esporta le mappe su Google Drive come immagini, testo, PDF e molti altri formati. Esporta bulk alle mappe su Drive per il backup. Collabora in tempo reale sulle mappe di Drive. </vt:lpstr>
      <vt:lpstr>IN QUALI CASI D'USO POSSO USARE IL MIND MEISTER? Brainstorming. Pianificazione del progetto. Elenchi di attività / GTD. Gestione contabile. Preparare e condurre riunioni. Analisi competitiva / SWOT. </vt:lpstr>
      <vt:lpstr>Vediamo come funziona: all’interno del documento di drive cerchiamo la voce di menù componenti aggiuntivi e selezioniamo: “installa componenti aggiuntivi”. </vt:lpstr>
      <vt:lpstr>Presentazione standard di PowerPoint</vt:lpstr>
      <vt:lpstr>Presentazione standard di PowerPoint</vt:lpstr>
      <vt:lpstr>Nel campo di ricerca, scriviamo mind meister e una volta trovato il componente aggiuntivo clicchiamo sul pulsante gratis.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Consentiamo l’accesso e il componente aggiuntivo risulterà nella lista dei componenti aggiuntivi </vt:lpstr>
      <vt:lpstr>Presentazione standard di PowerPoint</vt:lpstr>
      <vt:lpstr>Quello che ci resta da fare ora è creare il nostro elenco con le parole, da inserire all’interno della mappa. Selezionando la formattazione “elenco puntato” </vt:lpstr>
      <vt:lpstr>Presentazione standard di PowerPoint</vt:lpstr>
      <vt:lpstr>lavoriamo sui livelli dell’elenco, aiutandoci con il tasto TAB della tastiera</vt:lpstr>
      <vt:lpstr>qual è il tasto TAB?</vt:lpstr>
      <vt:lpstr>Presentazione standard di PowerPoint</vt:lpstr>
      <vt:lpstr>la parola che all’interno dell’elenco è posizionata nel livello principale sarà il nodo principale della mappa e, via via, le parole che si trovano negli altri livelli dell’elenco saranno i nodi secondari. </vt:lpstr>
      <vt:lpstr>Presentazione standard di PowerPoint</vt:lpstr>
      <vt:lpstr>adesso evidenziamo l’elenco che abbiamo creato: selezionare componenti aggiuntivi MIND MEISTER E INSERT AS MIND MAP </vt:lpstr>
      <vt:lpstr>Presentazione standard di PowerPoint</vt:lpstr>
      <vt:lpstr>Presentazione standard di PowerPoint</vt:lpstr>
      <vt:lpstr>Presentazione standard di PowerPoint</vt:lpstr>
      <vt:lpstr>Come vedete le parole del ns. elenco sono state organizzate all’interno di una mappa concettuale e la mappa è stata inserita come formato immagine all’interno del nostro documento drive. </vt:lpstr>
      <vt:lpstr>Se l’elenco puntato non ci serve più, possiamo eliminarlo e lasciare soltanto la mappa con i termini che abbiamo inserto  </vt:lpstr>
      <vt:lpstr>TUTORIAL SU   YOU TUBE DI Mappe mentali in Documenti Google con MindMeister  https://youtu.be/JnHTQBHhovI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Google Drive, ci dà la possibilità, oltre ad archiviare file e cartelle, di creare diversi tipi di “oggetti”, sfruttando gli strumenti di creazione interni. I principali “oggetti”sono: documenti; fogli; presentazione; moduli.</dc:title>
  <dc:creator>Assistente5</dc:creator>
  <cp:lastModifiedBy>Assistente5</cp:lastModifiedBy>
  <cp:revision>2</cp:revision>
  <dcterms:modified xsi:type="dcterms:W3CDTF">2022-05-19T10:05:54Z</dcterms:modified>
</cp:coreProperties>
</file>