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Lst>
  <p:sldSz cx="9144000" cy="5143500" type="screen16x9"/>
  <p:notesSz cx="6858000" cy="9144000"/>
  <p:embeddedFontLst>
    <p:embeddedFont>
      <p:font typeface="Amatic SC" panose="020B0604020202020204" charset="-79"/>
      <p:regular r:id="rId29"/>
      <p:bold r:id="rId30"/>
    </p:embeddedFont>
    <p:embeddedFont>
      <p:font typeface="Calibri" panose="020F0502020204030204" pitchFamily="34" charset="0"/>
      <p:regular r:id="rId31"/>
      <p:bold r:id="rId32"/>
      <p:italic r:id="rId33"/>
      <p:boldItalic r:id="rId34"/>
    </p:embeddedFont>
    <p:embeddedFont>
      <p:font typeface="Nunit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75">
          <p15:clr>
            <a:srgbClr val="A4A3A4"/>
          </p15:clr>
        </p15:guide>
        <p15:guide id="2" pos="2880">
          <p15:clr>
            <a:srgbClr val="A4A3A4"/>
          </p15:clr>
        </p15:guide>
        <p15:guide id="3" orient="horz" pos="45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20"/>
      </p:cViewPr>
      <p:guideLst>
        <p:guide orient="horz" pos="3175"/>
        <p:guide pos="2880"/>
        <p:guide orient="horz" pos="4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56c1b0dfb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56c1b0dfb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56c1b0dfb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56c1b0dfb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56c1b0df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56c1b0df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56c1b0dfb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56c1b0dfb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56c1b0dfb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56c1b0dfb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56c1b0dfb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656c1b0dfb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56c1b0dfb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56c1b0df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56c1b0dfb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656c1b0dfb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56c1b0dfb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56c1b0dfb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56c1b0df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56c1b0df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656c1b0dfb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656c1b0df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56c1b0dfb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56c1b0df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56c1b0dfb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656c1b0dfb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56c1b0dfb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56c1b0dfb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56c1b0dfb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56c1b0dfb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56c1b0dfb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656c1b0dfb_0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56c1b0dfb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656c1b0dfb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656c1b0df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656c1b0df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56c1b0dfb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56c1b0dfb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56c1b0dfb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56c1b0df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56c1b0df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56c1b0df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56c1b0dfb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56c1b0dfb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56c1b0dfb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56c1b0dfb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56c1b0dfb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56c1b0dfb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56c1b0dfb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56c1b0dfb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56c1b0dfb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56c1b0dfb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260275" y="341600"/>
            <a:ext cx="8589000" cy="4595700"/>
          </a:xfrm>
          <a:prstGeom prst="rect">
            <a:avLst/>
          </a:prstGeom>
        </p:spPr>
        <p:txBody>
          <a:bodyPr spcFirstLastPara="1" wrap="square" lIns="91425" tIns="91425" rIns="91425" bIns="91425" anchor="t" anchorCtr="0">
            <a:noAutofit/>
          </a:bodyPr>
          <a:lstStyle/>
          <a:p>
            <a:pPr marL="88900" lvl="0" indent="0" algn="ctr" rtl="0">
              <a:lnSpc>
                <a:spcPct val="100000"/>
              </a:lnSpc>
              <a:spcBef>
                <a:spcPts val="1200"/>
              </a:spcBef>
              <a:spcAft>
                <a:spcPts val="0"/>
              </a:spcAft>
              <a:buNone/>
            </a:pPr>
            <a:r>
              <a:rPr lang="it" sz="2800" b="1">
                <a:solidFill>
                  <a:srgbClr val="C00000"/>
                </a:solidFill>
                <a:latin typeface="Times New Roman"/>
                <a:ea typeface="Times New Roman"/>
                <a:cs typeface="Times New Roman"/>
                <a:sym typeface="Times New Roman"/>
              </a:rPr>
              <a:t>OBIETTIVI</a:t>
            </a:r>
            <a:endParaRPr sz="2800" b="1">
              <a:solidFill>
                <a:srgbClr val="000000"/>
              </a:solidFill>
              <a:latin typeface="Times New Roman"/>
              <a:ea typeface="Times New Roman"/>
              <a:cs typeface="Times New Roman"/>
              <a:sym typeface="Times New Roman"/>
            </a:endParaRPr>
          </a:p>
          <a:p>
            <a:pPr marL="85725" lvl="0" indent="0" algn="just" rtl="0">
              <a:lnSpc>
                <a:spcPct val="100000"/>
              </a:lnSpc>
              <a:spcBef>
                <a:spcPts val="12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Diffondere la consapevolezza che la cooperazione in classe è essenziale per la crescita professionale</a:t>
            </a:r>
            <a:endParaRPr sz="2800">
              <a:solidFill>
                <a:srgbClr val="000000"/>
              </a:solidFill>
              <a:latin typeface="Times New Roman"/>
              <a:ea typeface="Times New Roman"/>
              <a:cs typeface="Times New Roman"/>
              <a:sym typeface="Times New Roman"/>
            </a:endParaRPr>
          </a:p>
          <a:p>
            <a:pPr marL="85725" marR="469900" lvl="0" indent="0" algn="just" rtl="0">
              <a:lnSpc>
                <a:spcPct val="100000"/>
              </a:lnSpc>
              <a:spcBef>
                <a:spcPts val="12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Ridisegnare gradualmente il proprio ruolo da “trasmettitore di contenuti” a “facilitatore dell’apprendimento cooperativo”</a:t>
            </a:r>
            <a:endParaRPr sz="2800">
              <a:solidFill>
                <a:srgbClr val="000000"/>
              </a:solidFill>
              <a:latin typeface="Times New Roman"/>
              <a:ea typeface="Times New Roman"/>
              <a:cs typeface="Times New Roman"/>
              <a:sym typeface="Times New Roman"/>
            </a:endParaRPr>
          </a:p>
          <a:p>
            <a:pPr marL="85725" marR="952500" lvl="0" indent="0" algn="just" rtl="0">
              <a:lnSpc>
                <a:spcPct val="100000"/>
              </a:lnSpc>
              <a:spcBef>
                <a:spcPts val="6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Sperimentare metodologie per implementare il potenziale individuale di ogni studente.</a:t>
            </a:r>
            <a:endParaRPr sz="2800">
              <a:solidFill>
                <a:srgbClr val="000000"/>
              </a:solidFill>
              <a:latin typeface="Times New Roman"/>
              <a:ea typeface="Times New Roman"/>
              <a:cs typeface="Times New Roman"/>
              <a:sym typeface="Times New Roman"/>
            </a:endParaRPr>
          </a:p>
          <a:p>
            <a:pPr marL="85725" lvl="0" indent="0" algn="just" rtl="0">
              <a:lnSpc>
                <a:spcPct val="100000"/>
              </a:lnSpc>
              <a:spcBef>
                <a:spcPts val="5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Incrementare il successo formativo di tutti gli alunni.</a:t>
            </a:r>
            <a:endParaRPr sz="2800">
              <a:solidFill>
                <a:srgbClr val="000000"/>
              </a:solidFill>
              <a:latin typeface="Times New Roman"/>
              <a:ea typeface="Times New Roman"/>
              <a:cs typeface="Times New Roman"/>
              <a:sym typeface="Times New Roman"/>
            </a:endParaRPr>
          </a:p>
          <a:p>
            <a:pPr marL="85725" lvl="0" indent="0" algn="just" rtl="0">
              <a:spcBef>
                <a:spcPts val="1200"/>
              </a:spcBef>
              <a:spcAft>
                <a:spcPts val="0"/>
              </a:spcAft>
              <a:buNone/>
            </a:pPr>
            <a:endParaRPr>
              <a:latin typeface="Times New Roman"/>
              <a:ea typeface="Times New Roman"/>
              <a:cs typeface="Times New Roman"/>
              <a:sym typeface="Times New Roman"/>
            </a:endParaRPr>
          </a:p>
        </p:txBody>
      </p:sp>
      <p:sp>
        <p:nvSpPr>
          <p:cNvPr id="219" name="Google Shape;219;p2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10</a:t>
            </a:fld>
            <a:endParaRPr/>
          </a:p>
        </p:txBody>
      </p:sp>
      <p:pic>
        <p:nvPicPr>
          <p:cNvPr id="276" name="Google Shape;276;p37"/>
          <p:cNvPicPr preferRelativeResize="0"/>
          <p:nvPr/>
        </p:nvPicPr>
        <p:blipFill>
          <a:blip r:embed="rId3">
            <a:alphaModFix/>
          </a:blip>
          <a:stretch>
            <a:fillRect/>
          </a:stretch>
        </p:blipFill>
        <p:spPr>
          <a:xfrm>
            <a:off x="304800" y="381000"/>
            <a:ext cx="8382001" cy="403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152400" y="152400"/>
            <a:ext cx="8763000" cy="4724400"/>
          </a:xfrm>
          <a:prstGeom prst="rect">
            <a:avLst/>
          </a:prstGeom>
        </p:spPr>
        <p:txBody>
          <a:bodyPr spcFirstLastPara="1" wrap="square" lIns="91425" tIns="91425" rIns="91425" bIns="91425" anchor="t" anchorCtr="0">
            <a:noAutofit/>
          </a:bodyPr>
          <a:lstStyle/>
          <a:p>
            <a:pPr marL="1041400" lvl="0" indent="0" algn="l" rtl="0">
              <a:lnSpc>
                <a:spcPct val="115000"/>
              </a:lnSpc>
              <a:spcBef>
                <a:spcPts val="300"/>
              </a:spcBef>
              <a:spcAft>
                <a:spcPts val="0"/>
              </a:spcAft>
              <a:buNone/>
            </a:pPr>
            <a:r>
              <a:rPr lang="it" sz="2800" b="1">
                <a:solidFill>
                  <a:srgbClr val="C00000"/>
                </a:solidFill>
                <a:latin typeface="Times New Roman"/>
                <a:ea typeface="Times New Roman"/>
                <a:cs typeface="Times New Roman"/>
                <a:sym typeface="Times New Roman"/>
              </a:rPr>
              <a:t>La formazione durante il lavoro di gruppo</a:t>
            </a:r>
            <a:endParaRPr sz="2800" b="1">
              <a:solidFill>
                <a:srgbClr val="C00000"/>
              </a:solidFill>
              <a:latin typeface="Times New Roman"/>
              <a:ea typeface="Times New Roman"/>
              <a:cs typeface="Times New Roman"/>
              <a:sym typeface="Times New Roman"/>
            </a:endParaRPr>
          </a:p>
          <a:p>
            <a:pPr marL="89999" marR="0" lvl="0" indent="0" algn="just" rtl="0">
              <a:lnSpc>
                <a:spcPct val="100000"/>
              </a:lnSpc>
              <a:spcBef>
                <a:spcPts val="2600"/>
              </a:spcBef>
              <a:spcAft>
                <a:spcPts val="0"/>
              </a:spcAft>
              <a:buNone/>
            </a:pPr>
            <a:r>
              <a:rPr lang="it" sz="2500">
                <a:solidFill>
                  <a:srgbClr val="000000"/>
                </a:solidFill>
                <a:latin typeface="Times New Roman"/>
                <a:ea typeface="Times New Roman"/>
                <a:cs typeface="Times New Roman"/>
                <a:sym typeface="Times New Roman"/>
              </a:rPr>
              <a:t>L’insegnante </a:t>
            </a:r>
            <a:r>
              <a:rPr lang="it" sz="2500" b="1">
                <a:solidFill>
                  <a:srgbClr val="000000"/>
                </a:solidFill>
                <a:latin typeface="Times New Roman"/>
                <a:ea typeface="Times New Roman"/>
                <a:cs typeface="Times New Roman"/>
                <a:sym typeface="Times New Roman"/>
              </a:rPr>
              <a:t>osserva e annota esempi validi/mancanze</a:t>
            </a:r>
            <a:endParaRPr sz="2500" b="1">
              <a:solidFill>
                <a:srgbClr val="000000"/>
              </a:solidFill>
              <a:latin typeface="Times New Roman"/>
              <a:ea typeface="Times New Roman"/>
              <a:cs typeface="Times New Roman"/>
              <a:sym typeface="Times New Roman"/>
            </a:endParaRPr>
          </a:p>
          <a:p>
            <a:pPr marL="89999" marR="0" lvl="0" indent="0" algn="just" rtl="0">
              <a:lnSpc>
                <a:spcPct val="100000"/>
              </a:lnSpc>
              <a:spcBef>
                <a:spcPts val="1600"/>
              </a:spcBef>
              <a:spcAft>
                <a:spcPts val="0"/>
              </a:spcAft>
              <a:buNone/>
            </a:pPr>
            <a:r>
              <a:rPr lang="it" sz="2500">
                <a:solidFill>
                  <a:srgbClr val="000000"/>
                </a:solidFill>
                <a:latin typeface="Times New Roman"/>
                <a:ea typeface="Times New Roman"/>
                <a:cs typeface="Times New Roman"/>
                <a:sym typeface="Times New Roman"/>
              </a:rPr>
              <a:t>nell’uso delle abilità sociali Le osservazioni vanno </a:t>
            </a:r>
            <a:r>
              <a:rPr lang="it" sz="2500" b="1">
                <a:solidFill>
                  <a:srgbClr val="000000"/>
                </a:solidFill>
                <a:latin typeface="Times New Roman"/>
                <a:ea typeface="Times New Roman"/>
                <a:cs typeface="Times New Roman"/>
                <a:sym typeface="Times New Roman"/>
              </a:rPr>
              <a:t>rese note nella fase di chiusura </a:t>
            </a:r>
            <a:r>
              <a:rPr lang="it" sz="2500">
                <a:solidFill>
                  <a:srgbClr val="000000"/>
                </a:solidFill>
                <a:latin typeface="Times New Roman"/>
                <a:ea typeface="Times New Roman"/>
                <a:cs typeface="Times New Roman"/>
                <a:sym typeface="Times New Roman"/>
              </a:rPr>
              <a:t>o all’</a:t>
            </a:r>
            <a:r>
              <a:rPr lang="it" sz="2500" b="1">
                <a:solidFill>
                  <a:srgbClr val="000000"/>
                </a:solidFill>
                <a:latin typeface="Times New Roman"/>
                <a:ea typeface="Times New Roman"/>
                <a:cs typeface="Times New Roman"/>
                <a:sym typeface="Times New Roman"/>
              </a:rPr>
              <a:t>inizio </a:t>
            </a:r>
            <a:r>
              <a:rPr lang="it" sz="2500">
                <a:solidFill>
                  <a:srgbClr val="000000"/>
                </a:solidFill>
                <a:latin typeface="Times New Roman"/>
                <a:ea typeface="Times New Roman"/>
                <a:cs typeface="Times New Roman"/>
                <a:sym typeface="Times New Roman"/>
              </a:rPr>
              <a:t>della lezione successiva. Possibili </a:t>
            </a:r>
            <a:r>
              <a:rPr lang="it" sz="2500" b="1">
                <a:solidFill>
                  <a:srgbClr val="000000"/>
                </a:solidFill>
                <a:latin typeface="Times New Roman"/>
                <a:ea typeface="Times New Roman"/>
                <a:cs typeface="Times New Roman"/>
                <a:sym typeface="Times New Roman"/>
              </a:rPr>
              <a:t>domande </a:t>
            </a:r>
            <a:r>
              <a:rPr lang="it" sz="2500">
                <a:solidFill>
                  <a:srgbClr val="000000"/>
                </a:solidFill>
                <a:latin typeface="Times New Roman"/>
                <a:ea typeface="Times New Roman"/>
                <a:cs typeface="Times New Roman"/>
                <a:sym typeface="Times New Roman"/>
              </a:rPr>
              <a:t>per far riflettere:</a:t>
            </a:r>
            <a:endParaRPr sz="2500">
              <a:solidFill>
                <a:srgbClr val="000000"/>
              </a:solidFill>
              <a:latin typeface="Times New Roman"/>
              <a:ea typeface="Times New Roman"/>
              <a:cs typeface="Times New Roman"/>
              <a:sym typeface="Times New Roman"/>
            </a:endParaRPr>
          </a:p>
          <a:p>
            <a:pPr marL="89999" marR="0" lvl="0" indent="0" algn="just" rtl="0">
              <a:lnSpc>
                <a:spcPct val="100000"/>
              </a:lnSpc>
              <a:spcBef>
                <a:spcPts val="1600"/>
              </a:spcBef>
              <a:spcAft>
                <a:spcPts val="0"/>
              </a:spcAft>
              <a:buNone/>
            </a:pPr>
            <a:r>
              <a:rPr lang="it" sz="2500">
                <a:solidFill>
                  <a:srgbClr val="000000"/>
                </a:solidFill>
                <a:latin typeface="Arial"/>
                <a:ea typeface="Arial"/>
                <a:cs typeface="Arial"/>
                <a:sym typeface="Arial"/>
              </a:rPr>
              <a:t>-</a:t>
            </a:r>
            <a:r>
              <a:rPr lang="it" sz="2500">
                <a:solidFill>
                  <a:srgbClr val="000000"/>
                </a:solidFill>
                <a:latin typeface="Times New Roman"/>
                <a:ea typeface="Times New Roman"/>
                <a:cs typeface="Times New Roman"/>
                <a:sym typeface="Times New Roman"/>
              </a:rPr>
              <a:t>   come avete contribuito al lavoro?</a:t>
            </a:r>
            <a:endParaRPr sz="2500">
              <a:solidFill>
                <a:srgbClr val="000000"/>
              </a:solidFill>
              <a:latin typeface="Times New Roman"/>
              <a:ea typeface="Times New Roman"/>
              <a:cs typeface="Times New Roman"/>
              <a:sym typeface="Times New Roman"/>
            </a:endParaRPr>
          </a:p>
          <a:p>
            <a:pPr marL="89999" marR="0" lvl="0" indent="0" algn="just" rtl="0">
              <a:lnSpc>
                <a:spcPct val="100000"/>
              </a:lnSpc>
              <a:spcBef>
                <a:spcPts val="1600"/>
              </a:spcBef>
              <a:spcAft>
                <a:spcPts val="0"/>
              </a:spcAft>
              <a:buNone/>
            </a:pPr>
            <a:r>
              <a:rPr lang="it" sz="2500">
                <a:solidFill>
                  <a:srgbClr val="000000"/>
                </a:solidFill>
                <a:latin typeface="Arial"/>
                <a:ea typeface="Arial"/>
                <a:cs typeface="Arial"/>
                <a:sym typeface="Arial"/>
              </a:rPr>
              <a:t>-</a:t>
            </a:r>
            <a:r>
              <a:rPr lang="it" sz="2500">
                <a:solidFill>
                  <a:srgbClr val="000000"/>
                </a:solidFill>
                <a:latin typeface="Times New Roman"/>
                <a:ea typeface="Times New Roman"/>
                <a:cs typeface="Times New Roman"/>
                <a:sym typeface="Times New Roman"/>
              </a:rPr>
              <a:t>   quali difficoltà avete vissuto?</a:t>
            </a:r>
            <a:endParaRPr sz="2500">
              <a:solidFill>
                <a:srgbClr val="000000"/>
              </a:solidFill>
              <a:latin typeface="Times New Roman"/>
              <a:ea typeface="Times New Roman"/>
              <a:cs typeface="Times New Roman"/>
              <a:sym typeface="Times New Roman"/>
            </a:endParaRPr>
          </a:p>
          <a:p>
            <a:pPr marL="89999" marR="0" lvl="0" indent="0" algn="just" rtl="0">
              <a:lnSpc>
                <a:spcPct val="100000"/>
              </a:lnSpc>
              <a:spcBef>
                <a:spcPts val="0"/>
              </a:spcBef>
              <a:spcAft>
                <a:spcPts val="0"/>
              </a:spcAft>
              <a:buNone/>
            </a:pPr>
            <a:r>
              <a:rPr lang="it" sz="2500">
                <a:solidFill>
                  <a:srgbClr val="000000"/>
                </a:solidFill>
                <a:latin typeface="Times New Roman"/>
                <a:ea typeface="Times New Roman"/>
                <a:cs typeface="Times New Roman"/>
                <a:sym typeface="Times New Roman"/>
              </a:rPr>
              <a:t>- che cosa suggerite per migliorare il funzionamento </a:t>
            </a:r>
            <a:r>
              <a:rPr lang="it" sz="2500">
                <a:solidFill>
                  <a:srgbClr val="000000"/>
                </a:solidFill>
                <a:latin typeface="Arial"/>
                <a:ea typeface="Arial"/>
                <a:cs typeface="Arial"/>
                <a:sym typeface="Arial"/>
              </a:rPr>
              <a:t>-</a:t>
            </a:r>
            <a:r>
              <a:rPr lang="it" sz="2500">
                <a:solidFill>
                  <a:srgbClr val="000000"/>
                </a:solidFill>
                <a:latin typeface="Times New Roman"/>
                <a:ea typeface="Times New Roman"/>
                <a:cs typeface="Times New Roman"/>
                <a:sym typeface="Times New Roman"/>
              </a:rPr>
              <a:t>   del gruppo?</a:t>
            </a:r>
            <a:endParaRPr sz="2500">
              <a:solidFill>
                <a:srgbClr val="000000"/>
              </a:solidFill>
              <a:latin typeface="Times New Roman"/>
              <a:ea typeface="Times New Roman"/>
              <a:cs typeface="Times New Roman"/>
              <a:sym typeface="Times New Roman"/>
            </a:endParaRPr>
          </a:p>
          <a:p>
            <a:pPr marL="89999" marR="0" lvl="0" indent="0" algn="just" rtl="0">
              <a:lnSpc>
                <a:spcPct val="100000"/>
              </a:lnSpc>
              <a:spcBef>
                <a:spcPts val="0"/>
              </a:spcBef>
              <a:spcAft>
                <a:spcPts val="0"/>
              </a:spcAft>
              <a:buNone/>
            </a:pPr>
            <a:r>
              <a:rPr lang="it" sz="2800">
                <a:solidFill>
                  <a:srgbClr val="000000"/>
                </a:solidFill>
                <a:latin typeface="Times New Roman"/>
                <a:ea typeface="Times New Roman"/>
                <a:cs typeface="Times New Roman"/>
                <a:sym typeface="Times New Roman"/>
              </a:rPr>
              <a:t> </a:t>
            </a:r>
            <a:endParaRPr/>
          </a:p>
        </p:txBody>
      </p:sp>
      <p:sp>
        <p:nvSpPr>
          <p:cNvPr id="282" name="Google Shape;282;p3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title"/>
          </p:nvPr>
        </p:nvSpPr>
        <p:spPr>
          <a:xfrm>
            <a:off x="152400" y="152400"/>
            <a:ext cx="8686800" cy="4800600"/>
          </a:xfrm>
          <a:prstGeom prst="rect">
            <a:avLst/>
          </a:prstGeom>
        </p:spPr>
        <p:txBody>
          <a:bodyPr spcFirstLastPara="1" wrap="square" lIns="91425" tIns="91425" rIns="91425" bIns="91425" anchor="t" anchorCtr="0">
            <a:noAutofit/>
          </a:bodyPr>
          <a:lstStyle/>
          <a:p>
            <a:pPr marL="89999" marR="140154" lvl="0" indent="-38100" algn="l" rtl="0">
              <a:lnSpc>
                <a:spcPct val="135000"/>
              </a:lnSpc>
              <a:spcBef>
                <a:spcPts val="2700"/>
              </a:spcBef>
              <a:spcAft>
                <a:spcPts val="0"/>
              </a:spcAft>
              <a:buNone/>
            </a:pPr>
            <a:r>
              <a:rPr lang="it" sz="2400">
                <a:solidFill>
                  <a:srgbClr val="000000"/>
                </a:solidFill>
                <a:latin typeface="Times New Roman"/>
                <a:ea typeface="Times New Roman"/>
                <a:cs typeface="Times New Roman"/>
                <a:sym typeface="Times New Roman"/>
              </a:rPr>
              <a:t>Condividere le </a:t>
            </a:r>
            <a:r>
              <a:rPr lang="it" sz="2400" b="1">
                <a:solidFill>
                  <a:srgbClr val="000000"/>
                </a:solidFill>
                <a:latin typeface="Times New Roman"/>
                <a:ea typeface="Times New Roman"/>
                <a:cs typeface="Times New Roman"/>
                <a:sym typeface="Times New Roman"/>
              </a:rPr>
              <a:t>abilità sociali messe a fuoco </a:t>
            </a:r>
            <a:r>
              <a:rPr lang="it" sz="2400">
                <a:solidFill>
                  <a:srgbClr val="000000"/>
                </a:solidFill>
                <a:latin typeface="Times New Roman"/>
                <a:ea typeface="Times New Roman"/>
                <a:cs typeface="Times New Roman"/>
                <a:sym typeface="Times New Roman"/>
              </a:rPr>
              <a:t>e </a:t>
            </a:r>
            <a:r>
              <a:rPr lang="it" sz="2400" b="1">
                <a:solidFill>
                  <a:srgbClr val="000000"/>
                </a:solidFill>
                <a:latin typeface="Times New Roman"/>
                <a:ea typeface="Times New Roman"/>
                <a:cs typeface="Times New Roman"/>
                <a:sym typeface="Times New Roman"/>
              </a:rPr>
              <a:t>renderle pubbliche </a:t>
            </a:r>
            <a:r>
              <a:rPr lang="it" sz="2400">
                <a:solidFill>
                  <a:srgbClr val="000000"/>
                </a:solidFill>
                <a:latin typeface="Times New Roman"/>
                <a:ea typeface="Times New Roman"/>
                <a:cs typeface="Times New Roman"/>
                <a:sym typeface="Times New Roman"/>
              </a:rPr>
              <a:t>in classe</a:t>
            </a:r>
            <a:endParaRPr sz="2400">
              <a:solidFill>
                <a:srgbClr val="000000"/>
              </a:solidFill>
              <a:latin typeface="Times New Roman"/>
              <a:ea typeface="Times New Roman"/>
              <a:cs typeface="Times New Roman"/>
              <a:sym typeface="Times New Roman"/>
            </a:endParaRPr>
          </a:p>
          <a:p>
            <a:pPr marL="89999" marR="140154" lvl="0" indent="-38100" algn="l" rtl="0">
              <a:lnSpc>
                <a:spcPct val="115000"/>
              </a:lnSpc>
              <a:spcBef>
                <a:spcPts val="0"/>
              </a:spcBef>
              <a:spcAft>
                <a:spcPts val="0"/>
              </a:spcAft>
              <a:buNone/>
            </a:pPr>
            <a:r>
              <a:rPr lang="it" sz="2400">
                <a:solidFill>
                  <a:srgbClr val="000000"/>
                </a:solidFill>
                <a:latin typeface="Times New Roman"/>
                <a:ea typeface="Times New Roman"/>
                <a:cs typeface="Times New Roman"/>
                <a:sym typeface="Times New Roman"/>
              </a:rPr>
              <a:t> Ogni gruppo decide chi fa l’</a:t>
            </a:r>
            <a:r>
              <a:rPr lang="it" sz="2400" b="1">
                <a:solidFill>
                  <a:srgbClr val="000000"/>
                </a:solidFill>
                <a:latin typeface="Times New Roman"/>
                <a:ea typeface="Times New Roman"/>
                <a:cs typeface="Times New Roman"/>
                <a:sym typeface="Times New Roman"/>
              </a:rPr>
              <a:t>osservatore</a:t>
            </a:r>
            <a:r>
              <a:rPr lang="it" sz="2400">
                <a:solidFill>
                  <a:srgbClr val="000000"/>
                </a:solidFill>
                <a:latin typeface="Times New Roman"/>
                <a:ea typeface="Times New Roman"/>
                <a:cs typeface="Times New Roman"/>
                <a:sym typeface="Times New Roman"/>
              </a:rPr>
              <a:t>, che deve:</a:t>
            </a:r>
            <a:endParaRPr sz="2400">
              <a:solidFill>
                <a:srgbClr val="000000"/>
              </a:solidFill>
              <a:latin typeface="Times New Roman"/>
              <a:ea typeface="Times New Roman"/>
              <a:cs typeface="Times New Roman"/>
              <a:sym typeface="Times New Roman"/>
            </a:endParaRPr>
          </a:p>
          <a:p>
            <a:pPr marL="89999" marR="140154" lvl="0" indent="-38100" algn="l" rtl="0">
              <a:lnSpc>
                <a:spcPct val="115000"/>
              </a:lnSpc>
              <a:spcBef>
                <a:spcPts val="1200"/>
              </a:spcBef>
              <a:spcAft>
                <a:spcPts val="0"/>
              </a:spcAft>
              <a:buNone/>
            </a:pPr>
            <a:r>
              <a:rPr lang="it" sz="2400">
                <a:solidFill>
                  <a:srgbClr val="000000"/>
                </a:solidFill>
                <a:latin typeface="Arial"/>
                <a:ea typeface="Arial"/>
                <a:cs typeface="Arial"/>
                <a:sym typeface="Arial"/>
              </a:rPr>
              <a:t>•</a:t>
            </a:r>
            <a:r>
              <a:rPr lang="it" sz="2400">
                <a:solidFill>
                  <a:srgbClr val="000000"/>
                </a:solidFill>
                <a:latin typeface="Times New Roman"/>
                <a:ea typeface="Times New Roman"/>
                <a:cs typeface="Times New Roman"/>
                <a:sym typeface="Times New Roman"/>
              </a:rPr>
              <a:t> fare il </a:t>
            </a:r>
            <a:r>
              <a:rPr lang="it" sz="2400" b="1">
                <a:solidFill>
                  <a:srgbClr val="000000"/>
                </a:solidFill>
                <a:latin typeface="Times New Roman"/>
                <a:ea typeface="Times New Roman"/>
                <a:cs typeface="Times New Roman"/>
                <a:sym typeface="Times New Roman"/>
              </a:rPr>
              <a:t>punto della situazione </a:t>
            </a:r>
            <a:r>
              <a:rPr lang="it" sz="2400">
                <a:solidFill>
                  <a:srgbClr val="000000"/>
                </a:solidFill>
                <a:latin typeface="Times New Roman"/>
                <a:ea typeface="Times New Roman"/>
                <a:cs typeface="Times New Roman"/>
                <a:sym typeface="Times New Roman"/>
              </a:rPr>
              <a:t>all’interno del gruppo</a:t>
            </a:r>
            <a:endParaRPr sz="2400">
              <a:solidFill>
                <a:srgbClr val="000000"/>
              </a:solidFill>
              <a:latin typeface="Times New Roman"/>
              <a:ea typeface="Times New Roman"/>
              <a:cs typeface="Times New Roman"/>
              <a:sym typeface="Times New Roman"/>
            </a:endParaRPr>
          </a:p>
          <a:p>
            <a:pPr marL="89999" marR="140154" lvl="0" indent="-38100" algn="l" rtl="0">
              <a:lnSpc>
                <a:spcPct val="115000"/>
              </a:lnSpc>
              <a:spcBef>
                <a:spcPts val="900"/>
              </a:spcBef>
              <a:spcAft>
                <a:spcPts val="0"/>
              </a:spcAft>
              <a:buNone/>
            </a:pPr>
            <a:r>
              <a:rPr lang="it" sz="2400">
                <a:solidFill>
                  <a:srgbClr val="000000"/>
                </a:solidFill>
                <a:latin typeface="Times New Roman"/>
                <a:ea typeface="Times New Roman"/>
                <a:cs typeface="Times New Roman"/>
                <a:sym typeface="Times New Roman"/>
              </a:rPr>
              <a:t>(autocritica e correzione)</a:t>
            </a:r>
            <a:endParaRPr sz="2400">
              <a:solidFill>
                <a:srgbClr val="000000"/>
              </a:solidFill>
              <a:latin typeface="Times New Roman"/>
              <a:ea typeface="Times New Roman"/>
              <a:cs typeface="Times New Roman"/>
              <a:sym typeface="Times New Roman"/>
            </a:endParaRPr>
          </a:p>
          <a:p>
            <a:pPr marL="89999" marR="140154" lvl="0" indent="-38100" algn="l" rtl="0">
              <a:lnSpc>
                <a:spcPct val="115000"/>
              </a:lnSpc>
              <a:spcBef>
                <a:spcPts val="900"/>
              </a:spcBef>
              <a:spcAft>
                <a:spcPts val="0"/>
              </a:spcAft>
              <a:buNone/>
            </a:pPr>
            <a:r>
              <a:rPr lang="it" sz="2400">
                <a:solidFill>
                  <a:srgbClr val="000000"/>
                </a:solidFill>
                <a:latin typeface="Arial"/>
                <a:ea typeface="Arial"/>
                <a:cs typeface="Arial"/>
                <a:sym typeface="Arial"/>
              </a:rPr>
              <a:t>•</a:t>
            </a:r>
            <a:r>
              <a:rPr lang="it" sz="2400">
                <a:solidFill>
                  <a:srgbClr val="000000"/>
                </a:solidFill>
                <a:latin typeface="Times New Roman"/>
                <a:ea typeface="Times New Roman"/>
                <a:cs typeface="Times New Roman"/>
                <a:sym typeface="Times New Roman"/>
              </a:rPr>
              <a:t> concentrare l’attenzione su </a:t>
            </a:r>
            <a:r>
              <a:rPr lang="it" sz="2400" b="1">
                <a:solidFill>
                  <a:srgbClr val="000000"/>
                </a:solidFill>
                <a:latin typeface="Times New Roman"/>
                <a:ea typeface="Times New Roman"/>
                <a:cs typeface="Times New Roman"/>
                <a:sym typeface="Times New Roman"/>
              </a:rPr>
              <a:t>comportamenti molto specifici </a:t>
            </a:r>
            <a:r>
              <a:rPr lang="it" sz="2400">
                <a:solidFill>
                  <a:srgbClr val="000000"/>
                </a:solidFill>
                <a:latin typeface="Times New Roman"/>
                <a:ea typeface="Times New Roman"/>
                <a:cs typeface="Times New Roman"/>
                <a:sym typeface="Times New Roman"/>
              </a:rPr>
              <a:t>e direttamente </a:t>
            </a:r>
            <a:r>
              <a:rPr lang="it" sz="2400" b="1">
                <a:solidFill>
                  <a:srgbClr val="000000"/>
                </a:solidFill>
                <a:latin typeface="Times New Roman"/>
                <a:ea typeface="Times New Roman"/>
                <a:cs typeface="Times New Roman"/>
                <a:sym typeface="Times New Roman"/>
              </a:rPr>
              <a:t>rilevanti </a:t>
            </a:r>
            <a:r>
              <a:rPr lang="it" sz="2400">
                <a:solidFill>
                  <a:srgbClr val="000000"/>
                </a:solidFill>
                <a:latin typeface="Times New Roman"/>
                <a:ea typeface="Times New Roman"/>
                <a:cs typeface="Times New Roman"/>
                <a:sym typeface="Times New Roman"/>
              </a:rPr>
              <a:t>per l’</a:t>
            </a:r>
            <a:r>
              <a:rPr lang="it" sz="2400" b="1">
                <a:solidFill>
                  <a:srgbClr val="000000"/>
                </a:solidFill>
                <a:latin typeface="Times New Roman"/>
                <a:ea typeface="Times New Roman"/>
                <a:cs typeface="Times New Roman"/>
                <a:sym typeface="Times New Roman"/>
              </a:rPr>
              <a:t>obiettivo </a:t>
            </a:r>
            <a:r>
              <a:rPr lang="it" sz="2400">
                <a:solidFill>
                  <a:srgbClr val="000000"/>
                </a:solidFill>
                <a:latin typeface="Times New Roman"/>
                <a:ea typeface="Times New Roman"/>
                <a:cs typeface="Times New Roman"/>
                <a:sym typeface="Times New Roman"/>
              </a:rPr>
              <a:t>del gruppo </a:t>
            </a:r>
            <a:endParaRPr sz="2400">
              <a:solidFill>
                <a:srgbClr val="000000"/>
              </a:solidFill>
              <a:latin typeface="Times New Roman"/>
              <a:ea typeface="Times New Roman"/>
              <a:cs typeface="Times New Roman"/>
              <a:sym typeface="Times New Roman"/>
            </a:endParaRPr>
          </a:p>
          <a:p>
            <a:pPr marL="89999" marR="140154" lvl="0" indent="-38100" algn="l" rtl="0">
              <a:lnSpc>
                <a:spcPct val="115000"/>
              </a:lnSpc>
              <a:spcBef>
                <a:spcPts val="900"/>
              </a:spcBef>
              <a:spcAft>
                <a:spcPts val="0"/>
              </a:spcAft>
              <a:buNone/>
            </a:pPr>
            <a:r>
              <a:rPr lang="it" sz="2400">
                <a:solidFill>
                  <a:srgbClr val="000000"/>
                </a:solidFill>
                <a:latin typeface="Arial"/>
                <a:ea typeface="Arial"/>
                <a:cs typeface="Arial"/>
                <a:sym typeface="Arial"/>
              </a:rPr>
              <a:t>•</a:t>
            </a:r>
            <a:r>
              <a:rPr lang="it" sz="2400">
                <a:solidFill>
                  <a:srgbClr val="000000"/>
                </a:solidFill>
                <a:latin typeface="Times New Roman"/>
                <a:ea typeface="Times New Roman"/>
                <a:cs typeface="Times New Roman"/>
                <a:sym typeface="Times New Roman"/>
              </a:rPr>
              <a:t>   </a:t>
            </a:r>
            <a:r>
              <a:rPr lang="it" sz="2400" b="1">
                <a:solidFill>
                  <a:srgbClr val="000000"/>
                </a:solidFill>
                <a:latin typeface="Times New Roman"/>
                <a:ea typeface="Times New Roman"/>
                <a:cs typeface="Times New Roman"/>
                <a:sym typeface="Times New Roman"/>
              </a:rPr>
              <a:t>incoraggiare </a:t>
            </a:r>
            <a:r>
              <a:rPr lang="it" sz="2400">
                <a:solidFill>
                  <a:srgbClr val="000000"/>
                </a:solidFill>
                <a:latin typeface="Times New Roman"/>
                <a:ea typeface="Times New Roman"/>
                <a:cs typeface="Times New Roman"/>
                <a:sym typeface="Times New Roman"/>
              </a:rPr>
              <a:t>la partecipazione  attiva di tutti</a:t>
            </a:r>
            <a:endParaRPr sz="2400">
              <a:solidFill>
                <a:srgbClr val="000000"/>
              </a:solidFill>
              <a:latin typeface="Times New Roman"/>
              <a:ea typeface="Times New Roman"/>
              <a:cs typeface="Times New Roman"/>
              <a:sym typeface="Times New Roman"/>
            </a:endParaRPr>
          </a:p>
          <a:p>
            <a:pPr marL="89999" marR="140154" lvl="0" indent="-38100" algn="l" rtl="0">
              <a:spcBef>
                <a:spcPts val="0"/>
              </a:spcBef>
              <a:spcAft>
                <a:spcPts val="0"/>
              </a:spcAft>
              <a:buNone/>
            </a:pPr>
            <a:endParaRPr/>
          </a:p>
        </p:txBody>
      </p:sp>
      <p:sp>
        <p:nvSpPr>
          <p:cNvPr id="288" name="Google Shape;288;p3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txBox="1">
            <a:spLocks noGrp="1"/>
          </p:cNvSpPr>
          <p:nvPr>
            <p:ph type="title"/>
          </p:nvPr>
        </p:nvSpPr>
        <p:spPr>
          <a:xfrm>
            <a:off x="101600" y="135467"/>
            <a:ext cx="8837834" cy="4801801"/>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it" sz="2800" dirty="0">
                <a:solidFill>
                  <a:srgbClr val="C00000"/>
                </a:solidFill>
                <a:latin typeface="Times New Roman"/>
                <a:ea typeface="Times New Roman"/>
                <a:cs typeface="Times New Roman"/>
                <a:sym typeface="Times New Roman"/>
              </a:rPr>
              <a:t>L’osservazione</a:t>
            </a:r>
            <a:endParaRPr sz="2800" dirty="0">
              <a:solidFill>
                <a:srgbClr val="C00000"/>
              </a:solidFill>
              <a:latin typeface="Times New Roman"/>
              <a:ea typeface="Times New Roman"/>
              <a:cs typeface="Times New Roman"/>
              <a:sym typeface="Times New Roman"/>
            </a:endParaRPr>
          </a:p>
          <a:p>
            <a:pPr marL="254000" marR="419100" lvl="0" indent="0" algn="ctr" rtl="0">
              <a:spcBef>
                <a:spcPts val="3600"/>
              </a:spcBef>
              <a:spcAft>
                <a:spcPts val="0"/>
              </a:spcAft>
              <a:buNone/>
            </a:pPr>
            <a:r>
              <a:rPr lang="it" sz="2800" dirty="0">
                <a:solidFill>
                  <a:srgbClr val="000000"/>
                </a:solidFill>
                <a:latin typeface="Times New Roman"/>
                <a:ea typeface="Times New Roman"/>
                <a:cs typeface="Times New Roman"/>
                <a:sym typeface="Times New Roman"/>
              </a:rPr>
              <a:t>Forma di rilevazione finalizzata </a:t>
            </a:r>
            <a:r>
              <a:rPr lang="it" sz="2800" b="1" dirty="0">
                <a:solidFill>
                  <a:srgbClr val="000000"/>
                </a:solidFill>
                <a:latin typeface="Times New Roman"/>
                <a:ea typeface="Times New Roman"/>
                <a:cs typeface="Times New Roman"/>
                <a:sym typeface="Times New Roman"/>
              </a:rPr>
              <a:t>all’esplorazione</a:t>
            </a:r>
            <a:endParaRPr sz="2800" b="1" dirty="0">
              <a:solidFill>
                <a:srgbClr val="000000"/>
              </a:solidFill>
              <a:latin typeface="Times New Roman"/>
              <a:ea typeface="Times New Roman"/>
              <a:cs typeface="Times New Roman"/>
              <a:sym typeface="Times New Roman"/>
            </a:endParaRPr>
          </a:p>
          <a:p>
            <a:pPr marL="254000" marR="355600" lvl="0" indent="0" algn="ctr" rtl="0">
              <a:spcBef>
                <a:spcPts val="0"/>
              </a:spcBef>
              <a:spcAft>
                <a:spcPts val="0"/>
              </a:spcAft>
              <a:buNone/>
            </a:pPr>
            <a:r>
              <a:rPr lang="it" sz="2800" b="1" dirty="0">
                <a:solidFill>
                  <a:srgbClr val="000000"/>
                </a:solidFill>
                <a:latin typeface="Times New Roman"/>
                <a:ea typeface="Times New Roman"/>
                <a:cs typeface="Times New Roman"/>
                <a:sym typeface="Times New Roman"/>
              </a:rPr>
              <a:t>/ conoscenza </a:t>
            </a:r>
            <a:r>
              <a:rPr lang="it" sz="2800" dirty="0">
                <a:solidFill>
                  <a:srgbClr val="000000"/>
                </a:solidFill>
                <a:latin typeface="Times New Roman"/>
                <a:ea typeface="Times New Roman"/>
                <a:cs typeface="Times New Roman"/>
                <a:sym typeface="Times New Roman"/>
              </a:rPr>
              <a:t>di un determinato fenomeno.</a:t>
            </a:r>
            <a:endParaRPr sz="2800" dirty="0">
              <a:solidFill>
                <a:srgbClr val="000000"/>
              </a:solidFill>
              <a:latin typeface="Times New Roman"/>
              <a:ea typeface="Times New Roman"/>
              <a:cs typeface="Times New Roman"/>
              <a:sym typeface="Times New Roman"/>
            </a:endParaRPr>
          </a:p>
          <a:p>
            <a:pPr marL="863600" marR="393700" lvl="0" indent="-342900" algn="ctr" rtl="0">
              <a:spcBef>
                <a:spcPts val="800"/>
              </a:spcBef>
              <a:spcAft>
                <a:spcPts val="0"/>
              </a:spcAft>
              <a:buNone/>
            </a:pPr>
            <a:r>
              <a:rPr lang="it" sz="2800" dirty="0">
                <a:solidFill>
                  <a:srgbClr val="000000"/>
                </a:solidFill>
                <a:latin typeface="Times New Roman"/>
                <a:ea typeface="Times New Roman"/>
                <a:cs typeface="Times New Roman"/>
                <a:sym typeface="Times New Roman"/>
              </a:rPr>
              <a:t>Consiste nella </a:t>
            </a:r>
            <a:r>
              <a:rPr lang="it" sz="2800" b="1" dirty="0">
                <a:solidFill>
                  <a:srgbClr val="000000"/>
                </a:solidFill>
                <a:latin typeface="Times New Roman"/>
                <a:ea typeface="Times New Roman"/>
                <a:cs typeface="Times New Roman"/>
                <a:sym typeface="Times New Roman"/>
              </a:rPr>
              <a:t>descrizione il più possibile fedele e completa </a:t>
            </a:r>
            <a:r>
              <a:rPr lang="it" sz="2800" dirty="0">
                <a:solidFill>
                  <a:srgbClr val="000000"/>
                </a:solidFill>
                <a:latin typeface="Times New Roman"/>
                <a:ea typeface="Times New Roman"/>
                <a:cs typeface="Times New Roman"/>
                <a:sym typeface="Times New Roman"/>
              </a:rPr>
              <a:t>delle caratteristiche di un particolare evento/comportamento/situazione e delle c</a:t>
            </a:r>
            <a:r>
              <a:rPr lang="it" sz="2800" b="1" dirty="0">
                <a:solidFill>
                  <a:srgbClr val="000000"/>
                </a:solidFill>
                <a:latin typeface="Times New Roman"/>
                <a:ea typeface="Times New Roman"/>
                <a:cs typeface="Times New Roman"/>
                <a:sym typeface="Times New Roman"/>
              </a:rPr>
              <a:t>ondizioni in cui si verifica</a:t>
            </a:r>
            <a:r>
              <a:rPr lang="it" sz="2800" dirty="0">
                <a:solidFill>
                  <a:srgbClr val="000000"/>
                </a:solidFill>
                <a:latin typeface="Times New Roman"/>
                <a:ea typeface="Times New Roman"/>
                <a:cs typeface="Times New Roman"/>
                <a:sym typeface="Times New Roman"/>
              </a:rPr>
              <a:t>.</a:t>
            </a:r>
            <a:endParaRPr sz="2800" dirty="0">
              <a:solidFill>
                <a:srgbClr val="000000"/>
              </a:solidFill>
              <a:latin typeface="Times New Roman"/>
              <a:ea typeface="Times New Roman"/>
              <a:cs typeface="Times New Roman"/>
              <a:sym typeface="Times New Roman"/>
            </a:endParaRPr>
          </a:p>
          <a:p>
            <a:pPr marL="0" lvl="0" indent="0" algn="ctr" rtl="0">
              <a:spcBef>
                <a:spcPts val="100"/>
              </a:spcBef>
              <a:spcAft>
                <a:spcPts val="0"/>
              </a:spcAft>
              <a:buNone/>
            </a:pPr>
            <a:r>
              <a:rPr lang="it" sz="2800" dirty="0">
                <a:solidFill>
                  <a:srgbClr val="000000"/>
                </a:solidFill>
                <a:latin typeface="Times New Roman"/>
                <a:ea typeface="Times New Roman"/>
                <a:cs typeface="Times New Roman"/>
                <a:sym typeface="Times New Roman"/>
              </a:rPr>
              <a:t> </a:t>
            </a:r>
            <a:endParaRPr sz="2800"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294" name="Google Shape;294;p4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txBox="1">
            <a:spLocks noGrp="1"/>
          </p:cNvSpPr>
          <p:nvPr>
            <p:ph type="title"/>
          </p:nvPr>
        </p:nvSpPr>
        <p:spPr>
          <a:xfrm>
            <a:off x="228600" y="304800"/>
            <a:ext cx="8629500" cy="4572000"/>
          </a:xfrm>
          <a:prstGeom prst="rect">
            <a:avLst/>
          </a:prstGeom>
        </p:spPr>
        <p:txBody>
          <a:bodyPr spcFirstLastPara="1" wrap="square" lIns="91425" tIns="91425" rIns="91425" bIns="91425" anchor="t" anchorCtr="0">
            <a:noAutofit/>
          </a:bodyPr>
          <a:lstStyle/>
          <a:p>
            <a:pPr marL="88900" lvl="0" indent="0" algn="ctr" rtl="0">
              <a:lnSpc>
                <a:spcPct val="115000"/>
              </a:lnSpc>
              <a:spcBef>
                <a:spcPts val="1200"/>
              </a:spcBef>
              <a:spcAft>
                <a:spcPts val="0"/>
              </a:spcAft>
              <a:buNone/>
            </a:pPr>
            <a:r>
              <a:rPr lang="it" b="1">
                <a:solidFill>
                  <a:srgbClr val="C00000"/>
                </a:solidFill>
                <a:latin typeface="Amatic SC"/>
                <a:ea typeface="Amatic SC"/>
                <a:cs typeface="Amatic SC"/>
                <a:sym typeface="Amatic SC"/>
              </a:rPr>
              <a:t>L’osservazione</a:t>
            </a:r>
            <a:endParaRPr b="1">
              <a:solidFill>
                <a:srgbClr val="C00000"/>
              </a:solidFill>
              <a:latin typeface="Amatic SC"/>
              <a:ea typeface="Amatic SC"/>
              <a:cs typeface="Amatic SC"/>
              <a:sym typeface="Amatic SC"/>
            </a:endParaRPr>
          </a:p>
          <a:p>
            <a:pPr marL="0" lvl="0" indent="0" algn="l" rtl="0">
              <a:lnSpc>
                <a:spcPct val="115000"/>
              </a:lnSpc>
              <a:spcBef>
                <a:spcPts val="1200"/>
              </a:spcBef>
              <a:spcAft>
                <a:spcPts val="0"/>
              </a:spcAft>
              <a:buNone/>
            </a:pPr>
            <a:r>
              <a:rPr lang="it" sz="2800" b="1">
                <a:solidFill>
                  <a:srgbClr val="000000"/>
                </a:solidFill>
                <a:latin typeface="Times New Roman"/>
                <a:ea typeface="Times New Roman"/>
                <a:cs typeface="Times New Roman"/>
                <a:sym typeface="Times New Roman"/>
              </a:rPr>
              <a:t> Osservare ≠ guardare </a:t>
            </a:r>
            <a:r>
              <a:rPr lang="it" sz="2800">
                <a:solidFill>
                  <a:srgbClr val="000000"/>
                </a:solidFill>
                <a:latin typeface="Times New Roman"/>
                <a:ea typeface="Times New Roman"/>
                <a:cs typeface="Times New Roman"/>
                <a:sym typeface="Times New Roman"/>
              </a:rPr>
              <a:t>perché è un processo guidato dalle ipotesi e dagli obiettivi dell’osservatore</a:t>
            </a:r>
            <a:endParaRPr sz="2800">
              <a:solidFill>
                <a:srgbClr val="000000"/>
              </a:solidFill>
              <a:latin typeface="Times New Roman"/>
              <a:ea typeface="Times New Roman"/>
              <a:cs typeface="Times New Roman"/>
              <a:sym typeface="Times New Roman"/>
            </a:endParaRPr>
          </a:p>
          <a:p>
            <a:pPr marL="520700" lvl="0" indent="0" algn="l" rtl="0">
              <a:lnSpc>
                <a:spcPct val="115000"/>
              </a:lnSpc>
              <a:spcBef>
                <a:spcPts val="1800"/>
              </a:spcBef>
              <a:spcAft>
                <a:spcPts val="0"/>
              </a:spcAft>
              <a:buNone/>
            </a:pPr>
            <a:r>
              <a:rPr lang="it" sz="2800" b="1">
                <a:solidFill>
                  <a:srgbClr val="000000"/>
                </a:solidFill>
                <a:latin typeface="Times New Roman"/>
                <a:ea typeface="Times New Roman"/>
                <a:cs typeface="Times New Roman"/>
                <a:sym typeface="Times New Roman"/>
              </a:rPr>
              <a:t>Selettività </a:t>
            </a:r>
            <a:r>
              <a:rPr lang="it" sz="2800">
                <a:solidFill>
                  <a:srgbClr val="000000"/>
                </a:solidFill>
                <a:latin typeface="Times New Roman"/>
                <a:ea typeface="Times New Roman"/>
                <a:cs typeface="Times New Roman"/>
                <a:sym typeface="Times New Roman"/>
              </a:rPr>
              <a:t>→ non si può e sarebbe inutile osservare tutto</a:t>
            </a:r>
            <a:endParaRPr sz="2800">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it" sz="2800">
                <a:solidFill>
                  <a:srgbClr val="000000"/>
                </a:solidFill>
                <a:latin typeface="Times New Roman"/>
                <a:ea typeface="Times New Roman"/>
                <a:cs typeface="Times New Roman"/>
                <a:sym typeface="Times New Roman"/>
              </a:rPr>
              <a:t> Il </a:t>
            </a:r>
            <a:r>
              <a:rPr lang="it" sz="2800" b="1">
                <a:solidFill>
                  <a:srgbClr val="000000"/>
                </a:solidFill>
                <a:latin typeface="Times New Roman"/>
                <a:ea typeface="Times New Roman"/>
                <a:cs typeface="Times New Roman"/>
                <a:sym typeface="Times New Roman"/>
              </a:rPr>
              <a:t>COSA </a:t>
            </a:r>
            <a:r>
              <a:rPr lang="it" sz="2800">
                <a:solidFill>
                  <a:srgbClr val="000000"/>
                </a:solidFill>
                <a:latin typeface="Times New Roman"/>
                <a:ea typeface="Times New Roman"/>
                <a:cs typeface="Times New Roman"/>
                <a:sym typeface="Times New Roman"/>
              </a:rPr>
              <a:t>osservare dipende dagli </a:t>
            </a:r>
            <a:r>
              <a:rPr lang="it" sz="2800" b="1">
                <a:solidFill>
                  <a:srgbClr val="000000"/>
                </a:solidFill>
                <a:latin typeface="Times New Roman"/>
                <a:ea typeface="Times New Roman"/>
                <a:cs typeface="Times New Roman"/>
                <a:sym typeface="Times New Roman"/>
              </a:rPr>
              <a:t>OBIETTIVI</a:t>
            </a:r>
            <a:endParaRPr sz="2800" b="1">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it" sz="2800" b="1">
                <a:solidFill>
                  <a:srgbClr val="000000"/>
                </a:solidFill>
                <a:latin typeface="Times New Roman"/>
                <a:ea typeface="Times New Roman"/>
                <a:cs typeface="Times New Roman"/>
                <a:sym typeface="Times New Roman"/>
              </a:rPr>
              <a:t> </a:t>
            </a:r>
            <a:endParaRPr sz="28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300" name="Google Shape;300;p4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2"/>
          <p:cNvSpPr txBox="1">
            <a:spLocks noGrp="1"/>
          </p:cNvSpPr>
          <p:nvPr>
            <p:ph type="title"/>
          </p:nvPr>
        </p:nvSpPr>
        <p:spPr>
          <a:xfrm>
            <a:off x="304800" y="228600"/>
            <a:ext cx="8686800" cy="4648200"/>
          </a:xfrm>
          <a:prstGeom prst="rect">
            <a:avLst/>
          </a:prstGeom>
        </p:spPr>
        <p:txBody>
          <a:bodyPr spcFirstLastPara="1" wrap="square" lIns="91425" tIns="91425" rIns="91425" bIns="91425" anchor="t" anchorCtr="0">
            <a:noAutofit/>
          </a:bodyPr>
          <a:lstStyle/>
          <a:p>
            <a:pPr marL="88900" lvl="0" indent="0" algn="ctr" rtl="0">
              <a:lnSpc>
                <a:spcPct val="115000"/>
              </a:lnSpc>
              <a:spcBef>
                <a:spcPts val="300"/>
              </a:spcBef>
              <a:spcAft>
                <a:spcPts val="0"/>
              </a:spcAft>
              <a:buNone/>
            </a:pPr>
            <a:r>
              <a:rPr lang="it" sz="2800" b="1">
                <a:solidFill>
                  <a:srgbClr val="C00000"/>
                </a:solidFill>
                <a:latin typeface="Times New Roman"/>
                <a:ea typeface="Times New Roman"/>
                <a:cs typeface="Times New Roman"/>
                <a:sym typeface="Times New Roman"/>
              </a:rPr>
              <a:t>L’osservazione</a:t>
            </a:r>
            <a:endParaRPr sz="2800" b="1">
              <a:solidFill>
                <a:srgbClr val="C00000"/>
              </a:solidFill>
              <a:latin typeface="Times New Roman"/>
              <a:ea typeface="Times New Roman"/>
              <a:cs typeface="Times New Roman"/>
              <a:sym typeface="Times New Roman"/>
            </a:endParaRPr>
          </a:p>
          <a:p>
            <a:pPr marL="0" lvl="0" indent="0" algn="just" rtl="0">
              <a:lnSpc>
                <a:spcPct val="100000"/>
              </a:lnSpc>
              <a:spcBef>
                <a:spcPts val="2800"/>
              </a:spcBef>
              <a:spcAft>
                <a:spcPts val="0"/>
              </a:spcAft>
              <a:buNone/>
            </a:pPr>
            <a:r>
              <a:rPr lang="it" sz="2800">
                <a:solidFill>
                  <a:srgbClr val="000000"/>
                </a:solidFill>
                <a:latin typeface="Times New Roman"/>
                <a:ea typeface="Times New Roman"/>
                <a:cs typeface="Times New Roman"/>
                <a:sym typeface="Times New Roman"/>
              </a:rPr>
              <a:t>un procedimento di raccolta di dati selezionati con uno sguardo:</a:t>
            </a:r>
            <a:endParaRPr sz="2800">
              <a:solidFill>
                <a:srgbClr val="000000"/>
              </a:solidFill>
              <a:latin typeface="Times New Roman"/>
              <a:ea typeface="Times New Roman"/>
              <a:cs typeface="Times New Roman"/>
              <a:sym typeface="Times New Roman"/>
            </a:endParaRPr>
          </a:p>
          <a:p>
            <a:pPr marL="89999" lvl="0" indent="0" algn="just" rtl="0">
              <a:lnSpc>
                <a:spcPct val="100000"/>
              </a:lnSpc>
              <a:spcBef>
                <a:spcPts val="1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mirato</a:t>
            </a:r>
            <a:endParaRPr sz="2800">
              <a:solidFill>
                <a:srgbClr val="000000"/>
              </a:solidFill>
              <a:latin typeface="Times New Roman"/>
              <a:ea typeface="Times New Roman"/>
              <a:cs typeface="Times New Roman"/>
              <a:sym typeface="Times New Roman"/>
            </a:endParaRPr>
          </a:p>
          <a:p>
            <a:pPr marL="89999" lvl="0" indent="0" algn="just" rtl="0">
              <a:lnSpc>
                <a:spcPct val="100000"/>
              </a:lnSpc>
              <a:spcBef>
                <a:spcPts val="1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intenzionale</a:t>
            </a:r>
            <a:endParaRPr sz="2800">
              <a:solidFill>
                <a:srgbClr val="000000"/>
              </a:solidFill>
              <a:latin typeface="Times New Roman"/>
              <a:ea typeface="Times New Roman"/>
              <a:cs typeface="Times New Roman"/>
              <a:sym typeface="Times New Roman"/>
            </a:endParaRPr>
          </a:p>
          <a:p>
            <a:pPr marL="89999" lvl="0" indent="0" algn="just" rtl="0">
              <a:lnSpc>
                <a:spcPct val="100000"/>
              </a:lnSpc>
              <a:spcBef>
                <a:spcPts val="1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attivo</a:t>
            </a:r>
            <a:endParaRPr sz="2800">
              <a:solidFill>
                <a:srgbClr val="000000"/>
              </a:solidFill>
              <a:latin typeface="Times New Roman"/>
              <a:ea typeface="Times New Roman"/>
              <a:cs typeface="Times New Roman"/>
              <a:sym typeface="Times New Roman"/>
            </a:endParaRPr>
          </a:p>
          <a:p>
            <a:pPr marL="89999" lvl="0" indent="0" algn="just" rtl="0">
              <a:lnSpc>
                <a:spcPct val="100000"/>
              </a:lnSpc>
              <a:spcBef>
                <a:spcPts val="1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non generico</a:t>
            </a:r>
            <a:endParaRPr sz="2800">
              <a:solidFill>
                <a:srgbClr val="000000"/>
              </a:solidFill>
              <a:latin typeface="Times New Roman"/>
              <a:ea typeface="Times New Roman"/>
              <a:cs typeface="Times New Roman"/>
              <a:sym typeface="Times New Roman"/>
            </a:endParaRPr>
          </a:p>
          <a:p>
            <a:pPr marL="89999" lvl="0" indent="0" algn="just" rtl="0">
              <a:lnSpc>
                <a:spcPct val="100000"/>
              </a:lnSpc>
              <a:spcBef>
                <a:spcPts val="1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u="sng">
                <a:solidFill>
                  <a:srgbClr val="000000"/>
                </a:solidFill>
                <a:latin typeface="Times New Roman"/>
                <a:ea typeface="Times New Roman"/>
                <a:cs typeface="Times New Roman"/>
                <a:sym typeface="Times New Roman"/>
              </a:rPr>
              <a:t>guidato da obiettivi</a:t>
            </a:r>
            <a:endParaRPr sz="2800" u="sng">
              <a:solidFill>
                <a:srgbClr val="000000"/>
              </a:solidFill>
              <a:latin typeface="Times New Roman"/>
              <a:ea typeface="Times New Roman"/>
              <a:cs typeface="Times New Roman"/>
              <a:sym typeface="Times New Roman"/>
            </a:endParaRPr>
          </a:p>
          <a:p>
            <a:pPr marL="0" lvl="0" indent="0" algn="l" rtl="0">
              <a:lnSpc>
                <a:spcPct val="100000"/>
              </a:lnSpc>
              <a:spcBef>
                <a:spcPts val="1200"/>
              </a:spcBef>
              <a:spcAft>
                <a:spcPts val="1200"/>
              </a:spcAft>
              <a:buNone/>
            </a:pPr>
            <a:r>
              <a:rPr lang="it" sz="2800">
                <a:solidFill>
                  <a:srgbClr val="000000"/>
                </a:solidFill>
                <a:latin typeface="Times New Roman"/>
                <a:ea typeface="Times New Roman"/>
                <a:cs typeface="Times New Roman"/>
                <a:sym typeface="Times New Roman"/>
              </a:rPr>
              <a:t> </a:t>
            </a:r>
            <a:endParaRPr/>
          </a:p>
        </p:txBody>
      </p:sp>
      <p:sp>
        <p:nvSpPr>
          <p:cNvPr id="306" name="Google Shape;306;p4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304800" y="304800"/>
            <a:ext cx="8019900" cy="4495800"/>
          </a:xfrm>
          <a:prstGeom prst="rect">
            <a:avLst/>
          </a:prstGeom>
        </p:spPr>
        <p:txBody>
          <a:bodyPr spcFirstLastPara="1" wrap="square" lIns="91425" tIns="91425" rIns="91425" bIns="91425" anchor="t" anchorCtr="0">
            <a:noAutofit/>
          </a:bodyPr>
          <a:lstStyle/>
          <a:p>
            <a:pPr marL="179999" lvl="0" indent="0" algn="l" rtl="0">
              <a:spcBef>
                <a:spcPts val="100"/>
              </a:spcBef>
              <a:spcAft>
                <a:spcPts val="0"/>
              </a:spcAft>
              <a:buNone/>
            </a:pPr>
            <a:endParaRPr>
              <a:solidFill>
                <a:srgbClr val="000000"/>
              </a:solidFill>
              <a:latin typeface="Times New Roman"/>
              <a:ea typeface="Times New Roman"/>
              <a:cs typeface="Times New Roman"/>
              <a:sym typeface="Times New Roman"/>
            </a:endParaRPr>
          </a:p>
          <a:p>
            <a:pPr marL="0" marR="812800" lvl="0" indent="0" algn="just" rtl="0">
              <a:spcBef>
                <a:spcPts val="400"/>
              </a:spcBef>
              <a:spcAft>
                <a:spcPts val="0"/>
              </a:spcAft>
              <a:buNone/>
            </a:pPr>
            <a:r>
              <a:rPr lang="it">
                <a:solidFill>
                  <a:srgbClr val="000000"/>
                </a:solidFill>
                <a:latin typeface="Times New Roman"/>
                <a:ea typeface="Times New Roman"/>
                <a:cs typeface="Times New Roman"/>
                <a:sym typeface="Times New Roman"/>
              </a:rPr>
              <a:t>Un momento iniziale  a cui segue il momento dell’analisi. I dati raccolti sono:</a:t>
            </a:r>
            <a:endParaRPr>
              <a:solidFill>
                <a:srgbClr val="000000"/>
              </a:solidFill>
              <a:latin typeface="Times New Roman"/>
              <a:ea typeface="Times New Roman"/>
              <a:cs typeface="Times New Roman"/>
              <a:sym typeface="Times New Roman"/>
            </a:endParaRPr>
          </a:p>
          <a:p>
            <a:pPr marL="179999" lvl="0" indent="0" algn="just" rtl="0">
              <a:spcBef>
                <a:spcPts val="100"/>
              </a:spcBef>
              <a:spcAft>
                <a:spcPts val="0"/>
              </a:spcAft>
              <a:buNone/>
            </a:pPr>
            <a:r>
              <a:rPr lang="it">
                <a:solidFill>
                  <a:srgbClr val="000000"/>
                </a:solidFill>
                <a:latin typeface="Times New Roman"/>
                <a:ea typeface="Times New Roman"/>
                <a:cs typeface="Times New Roman"/>
                <a:sym typeface="Times New Roman"/>
              </a:rPr>
              <a:t>• discussi</a:t>
            </a:r>
            <a:endParaRPr>
              <a:solidFill>
                <a:srgbClr val="000000"/>
              </a:solidFill>
              <a:latin typeface="Times New Roman"/>
              <a:ea typeface="Times New Roman"/>
              <a:cs typeface="Times New Roman"/>
              <a:sym typeface="Times New Roman"/>
            </a:endParaRPr>
          </a:p>
          <a:p>
            <a:pPr marL="179999" lvl="0" indent="0" algn="just" rtl="0">
              <a:spcBef>
                <a:spcPts val="100"/>
              </a:spcBef>
              <a:spcAft>
                <a:spcPts val="0"/>
              </a:spcAft>
              <a:buNone/>
            </a:pPr>
            <a:r>
              <a:rPr lang="it">
                <a:solidFill>
                  <a:srgbClr val="000000"/>
                </a:solidFill>
                <a:latin typeface="Times New Roman"/>
                <a:ea typeface="Times New Roman"/>
                <a:cs typeface="Times New Roman"/>
                <a:sym typeface="Times New Roman"/>
              </a:rPr>
              <a:t>•  interpretati</a:t>
            </a:r>
            <a:endParaRPr>
              <a:solidFill>
                <a:srgbClr val="000000"/>
              </a:solidFill>
              <a:latin typeface="Times New Roman"/>
              <a:ea typeface="Times New Roman"/>
              <a:cs typeface="Times New Roman"/>
              <a:sym typeface="Times New Roman"/>
            </a:endParaRPr>
          </a:p>
          <a:p>
            <a:pPr marL="179999" lvl="0" indent="0" algn="just" rtl="0">
              <a:spcBef>
                <a:spcPts val="100"/>
              </a:spcBef>
              <a:spcAft>
                <a:spcPts val="0"/>
              </a:spcAft>
              <a:buNone/>
            </a:pPr>
            <a:r>
              <a:rPr lang="it">
                <a:solidFill>
                  <a:srgbClr val="000000"/>
                </a:solidFill>
                <a:latin typeface="Times New Roman"/>
                <a:ea typeface="Times New Roman"/>
                <a:cs typeface="Times New Roman"/>
                <a:sym typeface="Times New Roman"/>
              </a:rPr>
              <a:t>•  valutati</a:t>
            </a:r>
            <a:endParaRPr>
              <a:solidFill>
                <a:srgbClr val="000000"/>
              </a:solidFill>
            </a:endParaRPr>
          </a:p>
          <a:p>
            <a:pPr marL="0" lvl="0" indent="0" algn="l" rtl="0">
              <a:spcBef>
                <a:spcPts val="0"/>
              </a:spcBef>
              <a:spcAft>
                <a:spcPts val="0"/>
              </a:spcAft>
              <a:buNone/>
            </a:pPr>
            <a:endParaRPr/>
          </a:p>
        </p:txBody>
      </p:sp>
      <p:sp>
        <p:nvSpPr>
          <p:cNvPr id="312" name="Google Shape;312;p4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4"/>
          <p:cNvSpPr txBox="1">
            <a:spLocks noGrp="1"/>
          </p:cNvSpPr>
          <p:nvPr>
            <p:ph type="title"/>
          </p:nvPr>
        </p:nvSpPr>
        <p:spPr>
          <a:xfrm>
            <a:off x="304800" y="228600"/>
            <a:ext cx="8458200" cy="4648200"/>
          </a:xfrm>
          <a:prstGeom prst="rect">
            <a:avLst/>
          </a:prstGeom>
        </p:spPr>
        <p:txBody>
          <a:bodyPr spcFirstLastPara="1" wrap="square" lIns="91425" tIns="91425" rIns="91425" bIns="91425" anchor="t" anchorCtr="0">
            <a:noAutofit/>
          </a:bodyPr>
          <a:lstStyle/>
          <a:p>
            <a:pPr marL="3683000" lvl="0" indent="-1828800" algn="l" rtl="0">
              <a:lnSpc>
                <a:spcPct val="103000"/>
              </a:lnSpc>
              <a:spcBef>
                <a:spcPts val="300"/>
              </a:spcBef>
              <a:spcAft>
                <a:spcPts val="0"/>
              </a:spcAft>
              <a:buNone/>
            </a:pPr>
            <a:r>
              <a:rPr lang="it" sz="2800" b="1">
                <a:solidFill>
                  <a:srgbClr val="C00000"/>
                </a:solidFill>
                <a:latin typeface="Times New Roman"/>
                <a:ea typeface="Times New Roman"/>
                <a:cs typeface="Times New Roman"/>
                <a:sym typeface="Times New Roman"/>
              </a:rPr>
              <a:t>L’osservazione in classe a scopo progettuale</a:t>
            </a:r>
            <a:endParaRPr sz="2800" b="1">
              <a:solidFill>
                <a:srgbClr val="C00000"/>
              </a:solidFill>
              <a:latin typeface="Times New Roman"/>
              <a:ea typeface="Times New Roman"/>
              <a:cs typeface="Times New Roman"/>
              <a:sym typeface="Times New Roman"/>
            </a:endParaRPr>
          </a:p>
          <a:p>
            <a:pPr marL="89999" marR="0" lvl="0" indent="0" algn="l" rtl="0">
              <a:lnSpc>
                <a:spcPct val="100000"/>
              </a:lnSpc>
              <a:spcBef>
                <a:spcPts val="2400"/>
              </a:spcBef>
              <a:spcAft>
                <a:spcPts val="0"/>
              </a:spcAft>
              <a:buNone/>
            </a:pPr>
            <a:r>
              <a:rPr lang="it" sz="2500">
                <a:solidFill>
                  <a:srgbClr val="000000"/>
                </a:solidFill>
                <a:latin typeface="Times New Roman"/>
                <a:ea typeface="Times New Roman"/>
                <a:cs typeface="Times New Roman"/>
                <a:sym typeface="Times New Roman"/>
              </a:rPr>
              <a:t>Differenze con l’osservazione nella ricerca educativa:</a:t>
            </a:r>
            <a:endParaRPr sz="2500">
              <a:solidFill>
                <a:srgbClr val="000000"/>
              </a:solidFill>
              <a:latin typeface="Times New Roman"/>
              <a:ea typeface="Times New Roman"/>
              <a:cs typeface="Times New Roman"/>
              <a:sym typeface="Times New Roman"/>
            </a:endParaRPr>
          </a:p>
          <a:p>
            <a:pPr marL="89999" marR="0" lvl="0" indent="0" algn="l" rtl="0">
              <a:lnSpc>
                <a:spcPct val="100000"/>
              </a:lnSpc>
              <a:spcBef>
                <a:spcPts val="2100"/>
              </a:spcBef>
              <a:spcAft>
                <a:spcPts val="0"/>
              </a:spcAft>
              <a:buNone/>
            </a:pPr>
            <a:r>
              <a:rPr lang="it" sz="2500">
                <a:solidFill>
                  <a:srgbClr val="000000"/>
                </a:solidFill>
                <a:latin typeface="Times New Roman"/>
                <a:ea typeface="Times New Roman"/>
                <a:cs typeface="Times New Roman"/>
                <a:sym typeface="Times New Roman"/>
              </a:rPr>
              <a:t>• </a:t>
            </a:r>
            <a:r>
              <a:rPr lang="it" sz="2500" b="1">
                <a:solidFill>
                  <a:srgbClr val="000000"/>
                </a:solidFill>
                <a:latin typeface="Times New Roman"/>
                <a:ea typeface="Times New Roman"/>
                <a:cs typeface="Times New Roman"/>
                <a:sym typeface="Times New Roman"/>
              </a:rPr>
              <a:t>Osservatore </a:t>
            </a:r>
            <a:r>
              <a:rPr lang="it" sz="2500">
                <a:solidFill>
                  <a:srgbClr val="000000"/>
                </a:solidFill>
                <a:latin typeface="Times New Roman"/>
                <a:ea typeface="Times New Roman"/>
                <a:cs typeface="Times New Roman"/>
                <a:sym typeface="Times New Roman"/>
              </a:rPr>
              <a:t>= </a:t>
            </a:r>
            <a:r>
              <a:rPr lang="it" sz="2500" b="1">
                <a:solidFill>
                  <a:srgbClr val="000000"/>
                </a:solidFill>
                <a:latin typeface="Times New Roman"/>
                <a:ea typeface="Times New Roman"/>
                <a:cs typeface="Times New Roman"/>
                <a:sym typeface="Times New Roman"/>
              </a:rPr>
              <a:t>conduttore del gruppo/dell’attività</a:t>
            </a:r>
            <a:endParaRPr sz="2500" b="1">
              <a:solidFill>
                <a:srgbClr val="000000"/>
              </a:solidFill>
              <a:latin typeface="Times New Roman"/>
              <a:ea typeface="Times New Roman"/>
              <a:cs typeface="Times New Roman"/>
              <a:sym typeface="Times New Roman"/>
            </a:endParaRPr>
          </a:p>
          <a:p>
            <a:pPr marL="89999" marR="0" lvl="0" indent="0" algn="l" rtl="0">
              <a:lnSpc>
                <a:spcPct val="100000"/>
              </a:lnSpc>
              <a:spcBef>
                <a:spcPts val="2100"/>
              </a:spcBef>
              <a:spcAft>
                <a:spcPts val="0"/>
              </a:spcAft>
              <a:buNone/>
            </a:pPr>
            <a:r>
              <a:rPr lang="it" sz="2500">
                <a:solidFill>
                  <a:srgbClr val="000000"/>
                </a:solidFill>
                <a:latin typeface="Times New Roman"/>
                <a:ea typeface="Times New Roman"/>
                <a:cs typeface="Times New Roman"/>
                <a:sym typeface="Times New Roman"/>
              </a:rPr>
              <a:t>• </a:t>
            </a:r>
            <a:r>
              <a:rPr lang="it" sz="2500" b="1">
                <a:solidFill>
                  <a:srgbClr val="000000"/>
                </a:solidFill>
                <a:latin typeface="Times New Roman"/>
                <a:ea typeface="Times New Roman"/>
                <a:cs typeface="Times New Roman"/>
                <a:sym typeface="Times New Roman"/>
              </a:rPr>
              <a:t>Osservatore </a:t>
            </a:r>
            <a:r>
              <a:rPr lang="it" sz="2500">
                <a:solidFill>
                  <a:srgbClr val="000000"/>
                </a:solidFill>
                <a:latin typeface="Times New Roman"/>
                <a:ea typeface="Times New Roman"/>
                <a:cs typeface="Times New Roman"/>
                <a:sym typeface="Times New Roman"/>
              </a:rPr>
              <a:t>è implicato nella rete di relazioni che osserva → </a:t>
            </a:r>
            <a:r>
              <a:rPr lang="it" sz="2500" b="1">
                <a:solidFill>
                  <a:srgbClr val="000000"/>
                </a:solidFill>
                <a:latin typeface="Times New Roman"/>
                <a:ea typeface="Times New Roman"/>
                <a:cs typeface="Times New Roman"/>
                <a:sym typeface="Times New Roman"/>
              </a:rPr>
              <a:t>si  auto-osserva</a:t>
            </a:r>
            <a:endParaRPr sz="2500" b="1">
              <a:solidFill>
                <a:srgbClr val="000000"/>
              </a:solidFill>
              <a:latin typeface="Times New Roman"/>
              <a:ea typeface="Times New Roman"/>
              <a:cs typeface="Times New Roman"/>
              <a:sym typeface="Times New Roman"/>
            </a:endParaRPr>
          </a:p>
          <a:p>
            <a:pPr marL="89999" marR="0" lvl="0" indent="0" algn="l" rtl="0">
              <a:lnSpc>
                <a:spcPct val="100000"/>
              </a:lnSpc>
              <a:spcBef>
                <a:spcPts val="500"/>
              </a:spcBef>
              <a:spcAft>
                <a:spcPts val="0"/>
              </a:spcAft>
              <a:buNone/>
            </a:pPr>
            <a:r>
              <a:rPr lang="it" sz="2500">
                <a:solidFill>
                  <a:srgbClr val="000000"/>
                </a:solidFill>
                <a:latin typeface="Times New Roman"/>
                <a:ea typeface="Times New Roman"/>
                <a:cs typeface="Times New Roman"/>
                <a:sym typeface="Times New Roman"/>
              </a:rPr>
              <a:t>• Lo </a:t>
            </a:r>
            <a:r>
              <a:rPr lang="it" sz="2500" b="1">
                <a:solidFill>
                  <a:srgbClr val="000000"/>
                </a:solidFill>
                <a:latin typeface="Times New Roman"/>
                <a:ea typeface="Times New Roman"/>
                <a:cs typeface="Times New Roman"/>
                <a:sym typeface="Times New Roman"/>
              </a:rPr>
              <a:t>scopo </a:t>
            </a:r>
            <a:r>
              <a:rPr lang="it" sz="2500">
                <a:solidFill>
                  <a:srgbClr val="000000"/>
                </a:solidFill>
                <a:latin typeface="Times New Roman"/>
                <a:ea typeface="Times New Roman"/>
                <a:cs typeface="Times New Roman"/>
                <a:sym typeface="Times New Roman"/>
              </a:rPr>
              <a:t>è quello di </a:t>
            </a:r>
            <a:r>
              <a:rPr lang="it" sz="2500" b="1">
                <a:solidFill>
                  <a:srgbClr val="000000"/>
                </a:solidFill>
                <a:latin typeface="Times New Roman"/>
                <a:ea typeface="Times New Roman"/>
                <a:cs typeface="Times New Roman"/>
                <a:sym typeface="Times New Roman"/>
              </a:rPr>
              <a:t>conoscere per progettare </a:t>
            </a:r>
            <a:r>
              <a:rPr lang="it" sz="2500">
                <a:solidFill>
                  <a:srgbClr val="000000"/>
                </a:solidFill>
                <a:latin typeface="Times New Roman"/>
                <a:ea typeface="Times New Roman"/>
                <a:cs typeface="Times New Roman"/>
                <a:sym typeface="Times New Roman"/>
              </a:rPr>
              <a:t>(= formulare finalità  e obiettivi, agire, monitorare, verificare, valutare)</a:t>
            </a:r>
            <a:endParaRPr sz="2500">
              <a:solidFill>
                <a:srgbClr val="000000"/>
              </a:solidFill>
              <a:latin typeface="Times New Roman"/>
              <a:ea typeface="Times New Roman"/>
              <a:cs typeface="Times New Roman"/>
              <a:sym typeface="Times New Roman"/>
            </a:endParaRPr>
          </a:p>
          <a:p>
            <a:pPr marL="89999" lvl="0" indent="0" algn="l" rtl="0">
              <a:lnSpc>
                <a:spcPct val="100000"/>
              </a:lnSpc>
              <a:spcBef>
                <a:spcPts val="0"/>
              </a:spcBef>
              <a:spcAft>
                <a:spcPts val="0"/>
              </a:spcAft>
              <a:buNone/>
            </a:pPr>
            <a:endParaRPr sz="2500">
              <a:latin typeface="Times New Roman"/>
              <a:ea typeface="Times New Roman"/>
              <a:cs typeface="Times New Roman"/>
              <a:sym typeface="Times New Roman"/>
            </a:endParaRPr>
          </a:p>
        </p:txBody>
      </p:sp>
      <p:sp>
        <p:nvSpPr>
          <p:cNvPr id="318" name="Google Shape;318;p4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381000" y="304800"/>
            <a:ext cx="8382000" cy="4572000"/>
          </a:xfrm>
          <a:prstGeom prst="rect">
            <a:avLst/>
          </a:prstGeom>
        </p:spPr>
        <p:txBody>
          <a:bodyPr spcFirstLastPara="1" wrap="square" lIns="91425" tIns="91425" rIns="91425" bIns="91425" anchor="t" anchorCtr="0">
            <a:noAutofit/>
          </a:bodyPr>
          <a:lstStyle/>
          <a:p>
            <a:pPr marL="89999" lvl="0" indent="9525" algn="ctr" rtl="0">
              <a:lnSpc>
                <a:spcPct val="115000"/>
              </a:lnSpc>
              <a:spcBef>
                <a:spcPts val="300"/>
              </a:spcBef>
              <a:spcAft>
                <a:spcPts val="0"/>
              </a:spcAft>
              <a:buNone/>
            </a:pPr>
            <a:r>
              <a:rPr lang="it" sz="2500" b="1">
                <a:solidFill>
                  <a:srgbClr val="C00000"/>
                </a:solidFill>
                <a:latin typeface="Times New Roman"/>
                <a:ea typeface="Times New Roman"/>
                <a:cs typeface="Times New Roman"/>
                <a:sym typeface="Times New Roman"/>
              </a:rPr>
              <a:t>L’osservazione psico-pedagogica</a:t>
            </a:r>
            <a:endParaRPr sz="2500" b="1">
              <a:solidFill>
                <a:srgbClr val="C00000"/>
              </a:solidFill>
              <a:latin typeface="Times New Roman"/>
              <a:ea typeface="Times New Roman"/>
              <a:cs typeface="Times New Roman"/>
              <a:sym typeface="Times New Roman"/>
            </a:endParaRPr>
          </a:p>
          <a:p>
            <a:pPr marL="89999" lvl="0" indent="9525" algn="just" rtl="0">
              <a:lnSpc>
                <a:spcPct val="115000"/>
              </a:lnSpc>
              <a:spcBef>
                <a:spcPts val="100"/>
              </a:spcBef>
              <a:spcAft>
                <a:spcPts val="0"/>
              </a:spcAft>
              <a:buNone/>
            </a:pPr>
            <a:r>
              <a:rPr lang="it" sz="2500" b="1">
                <a:solidFill>
                  <a:srgbClr val="000000"/>
                </a:solidFill>
                <a:latin typeface="Times New Roman"/>
                <a:ea typeface="Times New Roman"/>
                <a:cs typeface="Times New Roman"/>
                <a:sym typeface="Times New Roman"/>
              </a:rPr>
              <a:t> </a:t>
            </a:r>
            <a:endParaRPr sz="2500" b="1">
              <a:solidFill>
                <a:srgbClr val="000000"/>
              </a:solidFill>
              <a:latin typeface="Times New Roman"/>
              <a:ea typeface="Times New Roman"/>
              <a:cs typeface="Times New Roman"/>
              <a:sym typeface="Times New Roman"/>
            </a:endParaRPr>
          </a:p>
          <a:p>
            <a:pPr marL="89999" lvl="0" indent="9525" algn="just" rtl="0">
              <a:lnSpc>
                <a:spcPct val="115000"/>
              </a:lnSpc>
              <a:spcBef>
                <a:spcPts val="1200"/>
              </a:spcBef>
              <a:spcAft>
                <a:spcPts val="0"/>
              </a:spcAft>
              <a:buNone/>
            </a:pPr>
            <a:r>
              <a:rPr lang="it" sz="2500">
                <a:solidFill>
                  <a:srgbClr val="000000"/>
                </a:solidFill>
                <a:latin typeface="Times New Roman"/>
                <a:ea typeface="Times New Roman"/>
                <a:cs typeface="Times New Roman"/>
                <a:sym typeface="Times New Roman"/>
              </a:rPr>
              <a:t>Osservazione “diretta” descrittiva, sistematica e finalizzata</a:t>
            </a:r>
            <a:endParaRPr sz="2500">
              <a:solidFill>
                <a:srgbClr val="000000"/>
              </a:solidFill>
              <a:latin typeface="Times New Roman"/>
              <a:ea typeface="Times New Roman"/>
              <a:cs typeface="Times New Roman"/>
              <a:sym typeface="Times New Roman"/>
            </a:endParaRPr>
          </a:p>
          <a:p>
            <a:pPr marL="89999" lvl="0" indent="9525" algn="just" rtl="0">
              <a:lnSpc>
                <a:spcPct val="115000"/>
              </a:lnSpc>
              <a:spcBef>
                <a:spcPts val="1200"/>
              </a:spcBef>
              <a:spcAft>
                <a:spcPts val="0"/>
              </a:spcAft>
              <a:buNone/>
            </a:pPr>
            <a:r>
              <a:rPr lang="it" sz="2500">
                <a:solidFill>
                  <a:srgbClr val="000000"/>
                </a:solidFill>
                <a:latin typeface="Times New Roman"/>
                <a:ea typeface="Times New Roman"/>
                <a:cs typeface="Times New Roman"/>
                <a:sym typeface="Times New Roman"/>
              </a:rPr>
              <a:t> con tecniche di rilevazione:</a:t>
            </a:r>
            <a:endParaRPr sz="2500">
              <a:solidFill>
                <a:srgbClr val="000000"/>
              </a:solidFill>
              <a:latin typeface="Times New Roman"/>
              <a:ea typeface="Times New Roman"/>
              <a:cs typeface="Times New Roman"/>
              <a:sym typeface="Times New Roman"/>
            </a:endParaRPr>
          </a:p>
          <a:p>
            <a:pPr marL="89999" lvl="0" indent="9525" algn="just" rtl="0">
              <a:lnSpc>
                <a:spcPct val="115000"/>
              </a:lnSpc>
              <a:spcBef>
                <a:spcPts val="1200"/>
              </a:spcBef>
              <a:spcAft>
                <a:spcPts val="0"/>
              </a:spcAft>
              <a:buNone/>
            </a:pPr>
            <a:r>
              <a:rPr lang="it" sz="2500">
                <a:solidFill>
                  <a:srgbClr val="000000"/>
                </a:solidFill>
                <a:latin typeface="Times New Roman"/>
                <a:ea typeface="Times New Roman"/>
                <a:cs typeface="Times New Roman"/>
                <a:sym typeface="Times New Roman"/>
              </a:rPr>
              <a:t>•  libera (diario, protocolli,cronologie)</a:t>
            </a:r>
            <a:endParaRPr sz="2500">
              <a:solidFill>
                <a:srgbClr val="000000"/>
              </a:solidFill>
              <a:latin typeface="Times New Roman"/>
              <a:ea typeface="Times New Roman"/>
              <a:cs typeface="Times New Roman"/>
              <a:sym typeface="Times New Roman"/>
            </a:endParaRPr>
          </a:p>
          <a:p>
            <a:pPr marL="89999" lvl="0" indent="9525" algn="just" rtl="0">
              <a:lnSpc>
                <a:spcPct val="115000"/>
              </a:lnSpc>
              <a:spcBef>
                <a:spcPts val="600"/>
              </a:spcBef>
              <a:spcAft>
                <a:spcPts val="0"/>
              </a:spcAft>
              <a:buNone/>
            </a:pPr>
            <a:r>
              <a:rPr lang="it" sz="2500">
                <a:solidFill>
                  <a:srgbClr val="000000"/>
                </a:solidFill>
                <a:latin typeface="Times New Roman"/>
                <a:ea typeface="Times New Roman"/>
                <a:cs typeface="Times New Roman"/>
                <a:sym typeface="Times New Roman"/>
              </a:rPr>
              <a:t>•  video/audio registrazioni</a:t>
            </a:r>
            <a:endParaRPr sz="2500">
              <a:solidFill>
                <a:srgbClr val="000000"/>
              </a:solidFill>
              <a:latin typeface="Times New Roman"/>
              <a:ea typeface="Times New Roman"/>
              <a:cs typeface="Times New Roman"/>
              <a:sym typeface="Times New Roman"/>
            </a:endParaRPr>
          </a:p>
          <a:p>
            <a:pPr marL="89999" lvl="0" indent="9525" algn="just" rtl="0">
              <a:lnSpc>
                <a:spcPct val="115000"/>
              </a:lnSpc>
              <a:spcBef>
                <a:spcPts val="600"/>
              </a:spcBef>
              <a:spcAft>
                <a:spcPts val="0"/>
              </a:spcAft>
              <a:buNone/>
            </a:pPr>
            <a:r>
              <a:rPr lang="it" sz="2500">
                <a:solidFill>
                  <a:srgbClr val="000000"/>
                </a:solidFill>
                <a:latin typeface="Times New Roman"/>
                <a:ea typeface="Times New Roman"/>
                <a:cs typeface="Times New Roman"/>
                <a:sym typeface="Times New Roman"/>
              </a:rPr>
              <a:t>•  con griglie	(check-list)</a:t>
            </a:r>
            <a:endParaRPr sz="2500">
              <a:solidFill>
                <a:srgbClr val="000000"/>
              </a:solidFill>
              <a:latin typeface="Times New Roman"/>
              <a:ea typeface="Times New Roman"/>
              <a:cs typeface="Times New Roman"/>
              <a:sym typeface="Times New Roman"/>
            </a:endParaRPr>
          </a:p>
          <a:p>
            <a:pPr marL="89999" lvl="0" indent="9525" algn="just" rtl="0">
              <a:lnSpc>
                <a:spcPct val="115000"/>
              </a:lnSpc>
              <a:spcBef>
                <a:spcPts val="0"/>
              </a:spcBef>
              <a:spcAft>
                <a:spcPts val="0"/>
              </a:spcAft>
              <a:buNone/>
            </a:pPr>
            <a:r>
              <a:rPr lang="it" sz="2500">
                <a:solidFill>
                  <a:srgbClr val="000000"/>
                </a:solidFill>
                <a:latin typeface="Times New Roman"/>
                <a:ea typeface="Times New Roman"/>
                <a:cs typeface="Times New Roman"/>
                <a:sym typeface="Times New Roman"/>
              </a:rPr>
              <a:t> di dati sul campo, in condizioni non protette dell’osservatore</a:t>
            </a:r>
            <a:endParaRPr sz="25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324" name="Google Shape;324;p4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6"/>
          <p:cNvSpPr txBox="1">
            <a:spLocks noGrp="1"/>
          </p:cNvSpPr>
          <p:nvPr>
            <p:ph type="title"/>
          </p:nvPr>
        </p:nvSpPr>
        <p:spPr>
          <a:xfrm>
            <a:off x="304800" y="304800"/>
            <a:ext cx="8458200" cy="4572000"/>
          </a:xfrm>
          <a:prstGeom prst="rect">
            <a:avLst/>
          </a:prstGeom>
        </p:spPr>
        <p:txBody>
          <a:bodyPr spcFirstLastPara="1" wrap="square" lIns="91425" tIns="91425" rIns="91425" bIns="91425" anchor="t" anchorCtr="0">
            <a:noAutofit/>
          </a:bodyPr>
          <a:lstStyle/>
          <a:p>
            <a:pPr marL="292100" lvl="0" indent="0" algn="ctr" rtl="0">
              <a:lnSpc>
                <a:spcPct val="115000"/>
              </a:lnSpc>
              <a:spcBef>
                <a:spcPts val="300"/>
              </a:spcBef>
              <a:spcAft>
                <a:spcPts val="0"/>
              </a:spcAft>
              <a:buNone/>
            </a:pPr>
            <a:r>
              <a:rPr lang="it" sz="2800" b="1">
                <a:solidFill>
                  <a:srgbClr val="C00000"/>
                </a:solidFill>
                <a:latin typeface="Times New Roman"/>
                <a:ea typeface="Times New Roman"/>
                <a:cs typeface="Times New Roman"/>
                <a:sym typeface="Times New Roman"/>
              </a:rPr>
              <a:t>Punti di attenzione per l’osservazione</a:t>
            </a:r>
            <a:endParaRPr sz="2800" b="1">
              <a:solidFill>
                <a:srgbClr val="C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it" sz="2800" b="1">
                <a:solidFill>
                  <a:srgbClr val="000000"/>
                </a:solidFill>
                <a:latin typeface="Times New Roman"/>
                <a:ea typeface="Times New Roman"/>
                <a:cs typeface="Times New Roman"/>
                <a:sym typeface="Times New Roman"/>
              </a:rPr>
              <a:t> </a:t>
            </a:r>
            <a:r>
              <a:rPr lang="it" sz="2300">
                <a:solidFill>
                  <a:srgbClr val="000000"/>
                </a:solidFill>
                <a:latin typeface="Arial"/>
                <a:ea typeface="Arial"/>
                <a:cs typeface="Arial"/>
                <a:sym typeface="Arial"/>
              </a:rPr>
              <a:t>•</a:t>
            </a:r>
            <a:r>
              <a:rPr lang="it" sz="700">
                <a:solidFill>
                  <a:srgbClr val="000000"/>
                </a:solidFill>
                <a:latin typeface="Times New Roman"/>
                <a:ea typeface="Times New Roman"/>
                <a:cs typeface="Times New Roman"/>
                <a:sym typeface="Times New Roman"/>
              </a:rPr>
              <a:t> </a:t>
            </a:r>
            <a:r>
              <a:rPr lang="it" sz="2800" b="1">
                <a:solidFill>
                  <a:srgbClr val="000000"/>
                </a:solidFill>
                <a:latin typeface="Times New Roman"/>
                <a:ea typeface="Times New Roman"/>
                <a:cs typeface="Times New Roman"/>
                <a:sym typeface="Times New Roman"/>
              </a:rPr>
              <a:t>Dati di osservazione: </a:t>
            </a:r>
            <a:r>
              <a:rPr lang="it" sz="2800">
                <a:solidFill>
                  <a:srgbClr val="000000"/>
                </a:solidFill>
                <a:latin typeface="Times New Roman"/>
                <a:ea typeface="Times New Roman"/>
                <a:cs typeface="Times New Roman"/>
                <a:sym typeface="Times New Roman"/>
              </a:rPr>
              <a:t>data, ora, luogo, chi osserva chi</a:t>
            </a:r>
            <a:endParaRPr sz="2800">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it" sz="2800">
                <a:solidFill>
                  <a:srgbClr val="000000"/>
                </a:solidFill>
                <a:latin typeface="Times New Roman"/>
                <a:ea typeface="Times New Roman"/>
                <a:cs typeface="Times New Roman"/>
                <a:sym typeface="Times New Roman"/>
              </a:rPr>
              <a:t> </a:t>
            </a:r>
            <a:r>
              <a:rPr lang="it" sz="2300">
                <a:solidFill>
                  <a:srgbClr val="000000"/>
                </a:solidFill>
                <a:latin typeface="Arial"/>
                <a:ea typeface="Arial"/>
                <a:cs typeface="Arial"/>
                <a:sym typeface="Arial"/>
              </a:rPr>
              <a:t>•</a:t>
            </a:r>
            <a:r>
              <a:rPr lang="it" sz="700">
                <a:solidFill>
                  <a:srgbClr val="000000"/>
                </a:solidFill>
                <a:latin typeface="Times New Roman"/>
                <a:ea typeface="Times New Roman"/>
                <a:cs typeface="Times New Roman"/>
                <a:sym typeface="Times New Roman"/>
              </a:rPr>
              <a:t> </a:t>
            </a:r>
            <a:r>
              <a:rPr lang="it" sz="2800" b="1">
                <a:solidFill>
                  <a:srgbClr val="000000"/>
                </a:solidFill>
                <a:latin typeface="Times New Roman"/>
                <a:ea typeface="Times New Roman"/>
                <a:cs typeface="Times New Roman"/>
                <a:sym typeface="Times New Roman"/>
              </a:rPr>
              <a:t>Dati di contesto: </a:t>
            </a:r>
            <a:r>
              <a:rPr lang="it" sz="2800">
                <a:solidFill>
                  <a:srgbClr val="000000"/>
                </a:solidFill>
                <a:latin typeface="Times New Roman"/>
                <a:ea typeface="Times New Roman"/>
                <a:cs typeface="Times New Roman"/>
                <a:sym typeface="Times New Roman"/>
              </a:rPr>
              <a:t>quanti adulti e quanti studenti sono presenti e cosa stanno facendo; dati significativi rispetto a spazi e materiali</a:t>
            </a:r>
            <a:endParaRPr sz="28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330" name="Google Shape;330;p4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title"/>
          </p:nvPr>
        </p:nvSpPr>
        <p:spPr>
          <a:xfrm>
            <a:off x="285050" y="433800"/>
            <a:ext cx="8564400" cy="42636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it" sz="4800" b="1">
                <a:solidFill>
                  <a:srgbClr val="000000"/>
                </a:solidFill>
                <a:latin typeface="Amatic SC"/>
                <a:ea typeface="Amatic SC"/>
                <a:cs typeface="Amatic SC"/>
                <a:sym typeface="Amatic SC"/>
              </a:rPr>
              <a:t>COOPERATIVE LEARNING</a:t>
            </a:r>
            <a:endParaRPr sz="4800" b="1">
              <a:solidFill>
                <a:srgbClr val="000000"/>
              </a:solidFill>
              <a:latin typeface="Amatic SC"/>
              <a:ea typeface="Amatic SC"/>
              <a:cs typeface="Amatic SC"/>
              <a:sym typeface="Amatic SC"/>
            </a:endParaRPr>
          </a:p>
          <a:p>
            <a:pPr marL="0" lvl="0" indent="0" algn="ctr" rtl="0">
              <a:lnSpc>
                <a:spcPct val="115000"/>
              </a:lnSpc>
              <a:spcBef>
                <a:spcPts val="1200"/>
              </a:spcBef>
              <a:spcAft>
                <a:spcPts val="1200"/>
              </a:spcAft>
              <a:buNone/>
            </a:pPr>
            <a:r>
              <a:rPr lang="it" sz="4800">
                <a:solidFill>
                  <a:srgbClr val="000000"/>
                </a:solidFill>
                <a:latin typeface="Amatic SC"/>
                <a:ea typeface="Amatic SC"/>
                <a:cs typeface="Amatic SC"/>
                <a:sym typeface="Amatic SC"/>
              </a:rPr>
              <a:t>L’apprendimento cooperativo è un metodo di insegnamento/apprendimento che fa leva sulla risorsa gruppo</a:t>
            </a:r>
            <a:r>
              <a:rPr lang="it" sz="1400">
                <a:solidFill>
                  <a:srgbClr val="000000"/>
                </a:solidFill>
                <a:latin typeface="Times New Roman"/>
                <a:ea typeface="Times New Roman"/>
                <a:cs typeface="Times New Roman"/>
                <a:sym typeface="Times New Roman"/>
              </a:rPr>
              <a:t>.</a:t>
            </a:r>
            <a:endParaRPr sz="1400">
              <a:solidFill>
                <a:srgbClr val="000000"/>
              </a:solidFill>
              <a:latin typeface="Times New Roman"/>
              <a:ea typeface="Times New Roman"/>
              <a:cs typeface="Times New Roman"/>
              <a:sym typeface="Times New Roman"/>
            </a:endParaRPr>
          </a:p>
        </p:txBody>
      </p:sp>
      <p:sp>
        <p:nvSpPr>
          <p:cNvPr id="225" name="Google Shape;225;p2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a:t>
            </a:fld>
            <a:endParaRPr/>
          </a:p>
        </p:txBody>
      </p:sp>
      <p:pic>
        <p:nvPicPr>
          <p:cNvPr id="226" name="Google Shape;226;p29"/>
          <p:cNvPicPr preferRelativeResize="0"/>
          <p:nvPr/>
        </p:nvPicPr>
        <p:blipFill>
          <a:blip r:embed="rId3">
            <a:alphaModFix/>
          </a:blip>
          <a:stretch>
            <a:fillRect/>
          </a:stretch>
        </p:blipFill>
        <p:spPr>
          <a:xfrm>
            <a:off x="880425" y="3205750"/>
            <a:ext cx="1491650" cy="1491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7"/>
          <p:cNvSpPr txBox="1">
            <a:spLocks noGrp="1"/>
          </p:cNvSpPr>
          <p:nvPr>
            <p:ph type="title"/>
          </p:nvPr>
        </p:nvSpPr>
        <p:spPr>
          <a:xfrm>
            <a:off x="228600" y="228600"/>
            <a:ext cx="8534400" cy="4495800"/>
          </a:xfrm>
          <a:prstGeom prst="rect">
            <a:avLst/>
          </a:prstGeom>
        </p:spPr>
        <p:txBody>
          <a:bodyPr spcFirstLastPara="1" wrap="square" lIns="91425" tIns="91425" rIns="91425" bIns="91425" anchor="t" anchorCtr="0">
            <a:noAutofit/>
          </a:bodyPr>
          <a:lstStyle/>
          <a:p>
            <a:pPr marL="88900" lvl="0" indent="0" algn="ctr" rtl="0">
              <a:lnSpc>
                <a:spcPct val="115000"/>
              </a:lnSpc>
              <a:spcBef>
                <a:spcPts val="300"/>
              </a:spcBef>
              <a:spcAft>
                <a:spcPts val="0"/>
              </a:spcAft>
              <a:buNone/>
            </a:pPr>
            <a:r>
              <a:rPr lang="it" sz="2800" b="1" dirty="0">
                <a:solidFill>
                  <a:srgbClr val="C00000"/>
                </a:solidFill>
                <a:latin typeface="Times New Roman"/>
                <a:ea typeface="Times New Roman"/>
                <a:cs typeface="Times New Roman"/>
                <a:sym typeface="Times New Roman"/>
              </a:rPr>
              <a:t>Finalità osservazione</a:t>
            </a:r>
            <a:endParaRPr sz="2800" b="1" dirty="0">
              <a:solidFill>
                <a:srgbClr val="C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it" sz="2800" b="1" dirty="0">
                <a:solidFill>
                  <a:srgbClr val="000000"/>
                </a:solidFill>
                <a:latin typeface="Times New Roman"/>
                <a:ea typeface="Times New Roman"/>
                <a:cs typeface="Times New Roman"/>
                <a:sym typeface="Times New Roman"/>
              </a:rPr>
              <a:t> </a:t>
            </a:r>
            <a:r>
              <a:rPr lang="it" sz="2800" dirty="0">
                <a:solidFill>
                  <a:srgbClr val="000000"/>
                </a:solidFill>
                <a:latin typeface="Times New Roman"/>
                <a:ea typeface="Times New Roman"/>
                <a:cs typeface="Times New Roman"/>
                <a:sym typeface="Times New Roman"/>
              </a:rPr>
              <a:t>1.</a:t>
            </a:r>
            <a:r>
              <a:rPr lang="it" sz="700" dirty="0">
                <a:solidFill>
                  <a:srgbClr val="000000"/>
                </a:solidFill>
                <a:latin typeface="Times New Roman"/>
                <a:ea typeface="Times New Roman"/>
                <a:cs typeface="Times New Roman"/>
                <a:sym typeface="Times New Roman"/>
              </a:rPr>
              <a:t>                 </a:t>
            </a:r>
            <a:r>
              <a:rPr lang="it" sz="2800" dirty="0">
                <a:solidFill>
                  <a:srgbClr val="000000"/>
                </a:solidFill>
                <a:latin typeface="Times New Roman"/>
                <a:ea typeface="Times New Roman"/>
                <a:cs typeface="Times New Roman"/>
                <a:sym typeface="Times New Roman"/>
              </a:rPr>
              <a:t>Sviluppare un’attenzione mirata (comprendere prima di intervenire)</a:t>
            </a:r>
            <a:endParaRPr sz="2800"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it" sz="2800" dirty="0">
                <a:solidFill>
                  <a:srgbClr val="000000"/>
                </a:solidFill>
                <a:latin typeface="Times New Roman"/>
                <a:ea typeface="Times New Roman"/>
                <a:cs typeface="Times New Roman"/>
                <a:sym typeface="Times New Roman"/>
              </a:rPr>
              <a:t> 2.</a:t>
            </a:r>
            <a:r>
              <a:rPr lang="it" sz="700" dirty="0">
                <a:solidFill>
                  <a:srgbClr val="000000"/>
                </a:solidFill>
                <a:latin typeface="Times New Roman"/>
                <a:ea typeface="Times New Roman"/>
                <a:cs typeface="Times New Roman"/>
                <a:sym typeface="Times New Roman"/>
              </a:rPr>
              <a:t>                 </a:t>
            </a:r>
            <a:r>
              <a:rPr lang="it" sz="2800" dirty="0">
                <a:solidFill>
                  <a:srgbClr val="000000"/>
                </a:solidFill>
                <a:latin typeface="Times New Roman"/>
                <a:ea typeface="Times New Roman"/>
                <a:cs typeface="Times New Roman"/>
                <a:sym typeface="Times New Roman"/>
              </a:rPr>
              <a:t>Distanziarsi dalle impressioni personali</a:t>
            </a:r>
            <a:endParaRPr sz="2800" dirty="0">
              <a:solidFill>
                <a:srgbClr val="000000"/>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it" sz="2800" dirty="0">
                <a:solidFill>
                  <a:srgbClr val="000000"/>
                </a:solidFill>
                <a:latin typeface="Times New Roman"/>
                <a:ea typeface="Times New Roman"/>
                <a:cs typeface="Times New Roman"/>
                <a:sym typeface="Times New Roman"/>
              </a:rPr>
              <a:t> 3.</a:t>
            </a:r>
            <a:r>
              <a:rPr lang="it" sz="700" dirty="0">
                <a:solidFill>
                  <a:srgbClr val="000000"/>
                </a:solidFill>
                <a:latin typeface="Times New Roman"/>
                <a:ea typeface="Times New Roman"/>
                <a:cs typeface="Times New Roman"/>
                <a:sym typeface="Times New Roman"/>
              </a:rPr>
              <a:t>  </a:t>
            </a:r>
            <a:r>
              <a:rPr lang="it" sz="2800" dirty="0">
                <a:solidFill>
                  <a:srgbClr val="000000"/>
                </a:solidFill>
                <a:latin typeface="Times New Roman"/>
                <a:ea typeface="Times New Roman"/>
                <a:cs typeface="Times New Roman"/>
                <a:sym typeface="Times New Roman"/>
              </a:rPr>
              <a:t>Attivare un processo di autoanalisi, di autovalutazione (metodo da usare nella didattica quotidiana)</a:t>
            </a:r>
            <a:endParaRPr sz="2800"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336" name="Google Shape;336;p4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304800" y="228600"/>
            <a:ext cx="8553600" cy="4648200"/>
          </a:xfrm>
          <a:prstGeom prst="rect">
            <a:avLst/>
          </a:prstGeom>
        </p:spPr>
        <p:txBody>
          <a:bodyPr spcFirstLastPara="1" wrap="square" lIns="91425" tIns="91425" rIns="91425" bIns="91425" anchor="t" anchorCtr="0">
            <a:noAutofit/>
          </a:bodyPr>
          <a:lstStyle/>
          <a:p>
            <a:pPr marL="88900" lvl="0" indent="0" algn="ctr" rtl="0">
              <a:lnSpc>
                <a:spcPct val="115000"/>
              </a:lnSpc>
              <a:spcBef>
                <a:spcPts val="300"/>
              </a:spcBef>
              <a:spcAft>
                <a:spcPts val="0"/>
              </a:spcAft>
              <a:buNone/>
            </a:pPr>
            <a:r>
              <a:rPr lang="it" sz="2800" b="1">
                <a:solidFill>
                  <a:srgbClr val="C00000"/>
                </a:solidFill>
                <a:latin typeface="Times New Roman"/>
                <a:ea typeface="Times New Roman"/>
                <a:cs typeface="Times New Roman"/>
                <a:sym typeface="Times New Roman"/>
              </a:rPr>
              <a:t>I rischi</a:t>
            </a:r>
            <a:endParaRPr sz="2800" b="1">
              <a:solidFill>
                <a:srgbClr val="C00000"/>
              </a:solidFill>
              <a:latin typeface="Times New Roman"/>
              <a:ea typeface="Times New Roman"/>
              <a:cs typeface="Times New Roman"/>
              <a:sym typeface="Times New Roman"/>
            </a:endParaRPr>
          </a:p>
          <a:p>
            <a:pPr marL="0" marR="5072" lvl="0" indent="0" algn="just" rtl="0">
              <a:lnSpc>
                <a:spcPct val="115000"/>
              </a:lnSpc>
              <a:spcBef>
                <a:spcPts val="12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confondere “descrizione” e “valutazione” </a:t>
            </a:r>
            <a:endParaRPr sz="2800">
              <a:solidFill>
                <a:srgbClr val="000000"/>
              </a:solidFill>
              <a:latin typeface="Times New Roman"/>
              <a:ea typeface="Times New Roman"/>
              <a:cs typeface="Times New Roman"/>
              <a:sym typeface="Times New Roman"/>
            </a:endParaRPr>
          </a:p>
          <a:p>
            <a:pPr marL="0" marR="5072" lvl="0" indent="0" algn="just" rtl="0">
              <a:lnSpc>
                <a:spcPct val="103000"/>
              </a:lnSpc>
              <a:spcBef>
                <a:spcPts val="12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interpretare sovrapponendo le proprie esperienze</a:t>
            </a:r>
            <a:endParaRPr sz="2800">
              <a:solidFill>
                <a:srgbClr val="000000"/>
              </a:solidFill>
              <a:latin typeface="Times New Roman"/>
              <a:ea typeface="Times New Roman"/>
              <a:cs typeface="Times New Roman"/>
              <a:sym typeface="Times New Roman"/>
            </a:endParaRPr>
          </a:p>
          <a:p>
            <a:pPr marL="0" marR="5072" lvl="0" indent="0" algn="just" rtl="0">
              <a:lnSpc>
                <a:spcPct val="115000"/>
              </a:lnSpc>
              <a:spcBef>
                <a:spcPts val="700"/>
              </a:spcBef>
              <a:spcAft>
                <a:spcPts val="0"/>
              </a:spcAft>
              <a:buNone/>
            </a:pPr>
            <a:r>
              <a:rPr lang="it" sz="2800">
                <a:solidFill>
                  <a:srgbClr val="000000"/>
                </a:solidFill>
                <a:latin typeface="Times New Roman"/>
                <a:ea typeface="Times New Roman"/>
                <a:cs typeface="Times New Roman"/>
                <a:sym typeface="Times New Roman"/>
              </a:rPr>
              <a:t>•</a:t>
            </a:r>
            <a:r>
              <a:rPr lang="it" sz="700">
                <a:solidFill>
                  <a:srgbClr val="000000"/>
                </a:solidFill>
                <a:latin typeface="Times New Roman"/>
                <a:ea typeface="Times New Roman"/>
                <a:cs typeface="Times New Roman"/>
                <a:sym typeface="Times New Roman"/>
              </a:rPr>
              <a:t>            </a:t>
            </a:r>
            <a:r>
              <a:rPr lang="it" sz="2800">
                <a:solidFill>
                  <a:srgbClr val="000000"/>
                </a:solidFill>
                <a:latin typeface="Times New Roman"/>
                <a:ea typeface="Times New Roman"/>
                <a:cs typeface="Times New Roman"/>
                <a:sym typeface="Times New Roman"/>
              </a:rPr>
              <a:t>influire sull’osservazione come osservatore</a:t>
            </a:r>
            <a:endParaRPr sz="2800">
              <a:solidFill>
                <a:srgbClr val="000000"/>
              </a:solidFill>
              <a:latin typeface="Times New Roman"/>
              <a:ea typeface="Times New Roman"/>
              <a:cs typeface="Times New Roman"/>
              <a:sym typeface="Times New Roman"/>
            </a:endParaRPr>
          </a:p>
          <a:p>
            <a:pPr marL="2768600" marR="2667000" lvl="0" indent="0" algn="ctr" rtl="0">
              <a:lnSpc>
                <a:spcPct val="125000"/>
              </a:lnSpc>
              <a:spcBef>
                <a:spcPts val="1200"/>
              </a:spcBef>
              <a:spcAft>
                <a:spcPts val="0"/>
              </a:spcAft>
              <a:buNone/>
            </a:pPr>
            <a:r>
              <a:rPr lang="it" sz="2800" i="1">
                <a:solidFill>
                  <a:srgbClr val="000000"/>
                </a:solidFill>
                <a:latin typeface="Times New Roman"/>
                <a:ea typeface="Times New Roman"/>
                <a:cs typeface="Times New Roman"/>
                <a:sym typeface="Times New Roman"/>
              </a:rPr>
              <a:t>vedere ciò che non c’è non vedere ciò che c’è</a:t>
            </a:r>
            <a:endParaRPr sz="2800" i="1">
              <a:solidFill>
                <a:srgbClr val="000000"/>
              </a:solidFill>
              <a:latin typeface="Times New Roman"/>
              <a:ea typeface="Times New Roman"/>
              <a:cs typeface="Times New Roman"/>
              <a:sym typeface="Times New Roman"/>
            </a:endParaRPr>
          </a:p>
          <a:p>
            <a:pPr marL="0" lvl="0" indent="0" algn="ctr" rtl="0">
              <a:spcBef>
                <a:spcPts val="0"/>
              </a:spcBef>
              <a:spcAft>
                <a:spcPts val="0"/>
              </a:spcAft>
              <a:buNone/>
            </a:pPr>
            <a:endParaRPr/>
          </a:p>
        </p:txBody>
      </p:sp>
      <p:sp>
        <p:nvSpPr>
          <p:cNvPr id="342" name="Google Shape;342;p4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9"/>
          <p:cNvSpPr txBox="1">
            <a:spLocks noGrp="1"/>
          </p:cNvSpPr>
          <p:nvPr>
            <p:ph type="title"/>
          </p:nvPr>
        </p:nvSpPr>
        <p:spPr>
          <a:xfrm>
            <a:off x="228600" y="304800"/>
            <a:ext cx="8534400" cy="4572000"/>
          </a:xfrm>
          <a:prstGeom prst="rect">
            <a:avLst/>
          </a:prstGeom>
        </p:spPr>
        <p:txBody>
          <a:bodyPr spcFirstLastPara="1" wrap="square" lIns="91425" tIns="91425" rIns="91425" bIns="91425" anchor="t" anchorCtr="0">
            <a:noAutofit/>
          </a:bodyPr>
          <a:lstStyle/>
          <a:p>
            <a:pPr marL="254000" lvl="0" indent="0" algn="ctr" rtl="0">
              <a:lnSpc>
                <a:spcPct val="115000"/>
              </a:lnSpc>
              <a:spcBef>
                <a:spcPts val="200"/>
              </a:spcBef>
              <a:spcAft>
                <a:spcPts val="0"/>
              </a:spcAft>
              <a:buNone/>
            </a:pPr>
            <a:r>
              <a:rPr lang="it" sz="2800">
                <a:solidFill>
                  <a:srgbClr val="C00000"/>
                </a:solidFill>
                <a:latin typeface="Times New Roman"/>
                <a:ea typeface="Times New Roman"/>
                <a:cs typeface="Times New Roman"/>
                <a:sym typeface="Times New Roman"/>
              </a:rPr>
              <a:t>Fase osservativa</a:t>
            </a:r>
            <a:endParaRPr sz="2800">
              <a:solidFill>
                <a:srgbClr val="C00000"/>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it" sz="2800" u="sng">
                <a:solidFill>
                  <a:srgbClr val="000000"/>
                </a:solidFill>
                <a:latin typeface="Times New Roman"/>
                <a:ea typeface="Times New Roman"/>
                <a:cs typeface="Times New Roman"/>
                <a:sym typeface="Times New Roman"/>
              </a:rPr>
              <a:t>Che cosa? </a:t>
            </a:r>
            <a:r>
              <a:rPr lang="it" sz="2800">
                <a:solidFill>
                  <a:srgbClr val="000000"/>
                </a:solidFill>
                <a:latin typeface="Times New Roman"/>
                <a:ea typeface="Times New Roman"/>
                <a:cs typeface="Times New Roman"/>
                <a:sym typeface="Times New Roman"/>
              </a:rPr>
              <a:t>(per esempio, il modo in cui il piccolo gruppo di studenti interagisce in situazione di problem solving)</a:t>
            </a:r>
            <a:endParaRPr sz="2800">
              <a:solidFill>
                <a:srgbClr val="000000"/>
              </a:solidFill>
              <a:latin typeface="Times New Roman"/>
              <a:ea typeface="Times New Roman"/>
              <a:cs typeface="Times New Roman"/>
              <a:sym typeface="Times New Roman"/>
            </a:endParaRPr>
          </a:p>
          <a:p>
            <a:pPr marL="0" marR="508000" lvl="0" indent="0" algn="just" rtl="0">
              <a:lnSpc>
                <a:spcPct val="93000"/>
              </a:lnSpc>
              <a:spcBef>
                <a:spcPts val="1200"/>
              </a:spcBef>
              <a:spcAft>
                <a:spcPts val="0"/>
              </a:spcAft>
              <a:buNone/>
            </a:pPr>
            <a:r>
              <a:rPr lang="it" sz="2800" u="sng">
                <a:solidFill>
                  <a:srgbClr val="000000"/>
                </a:solidFill>
                <a:latin typeface="Times New Roman"/>
                <a:ea typeface="Times New Roman"/>
                <a:cs typeface="Times New Roman"/>
                <a:sym typeface="Times New Roman"/>
              </a:rPr>
              <a:t>Come?</a:t>
            </a:r>
            <a:r>
              <a:rPr lang="it" sz="2800">
                <a:solidFill>
                  <a:srgbClr val="000000"/>
                </a:solidFill>
                <a:latin typeface="Times New Roman"/>
                <a:ea typeface="Times New Roman"/>
                <a:cs typeface="Times New Roman"/>
                <a:sym typeface="Times New Roman"/>
              </a:rPr>
              <a:t> (chi effettua l’osservazione e in che modo)</a:t>
            </a:r>
            <a:endParaRPr sz="2800">
              <a:solidFill>
                <a:srgbClr val="000000"/>
              </a:solidFill>
              <a:latin typeface="Times New Roman"/>
              <a:ea typeface="Times New Roman"/>
              <a:cs typeface="Times New Roman"/>
              <a:sym typeface="Times New Roman"/>
            </a:endParaRPr>
          </a:p>
          <a:p>
            <a:pPr marL="0" lvl="0" indent="0" algn="just" rtl="0">
              <a:lnSpc>
                <a:spcPct val="115000"/>
              </a:lnSpc>
              <a:spcBef>
                <a:spcPts val="500"/>
              </a:spcBef>
              <a:spcAft>
                <a:spcPts val="0"/>
              </a:spcAft>
              <a:buNone/>
            </a:pPr>
            <a:r>
              <a:rPr lang="it" sz="2800" u="sng">
                <a:solidFill>
                  <a:srgbClr val="000000"/>
                </a:solidFill>
                <a:latin typeface="Times New Roman"/>
                <a:ea typeface="Times New Roman"/>
                <a:cs typeface="Times New Roman"/>
                <a:sym typeface="Times New Roman"/>
              </a:rPr>
              <a:t>Quando?</a:t>
            </a:r>
            <a:r>
              <a:rPr lang="it" sz="2800">
                <a:solidFill>
                  <a:srgbClr val="000000"/>
                </a:solidFill>
                <a:latin typeface="Times New Roman"/>
                <a:ea typeface="Times New Roman"/>
                <a:cs typeface="Times New Roman"/>
                <a:sym typeface="Times New Roman"/>
              </a:rPr>
              <a:t> (durata e frequenza)</a:t>
            </a:r>
            <a:endParaRPr sz="2800">
              <a:solidFill>
                <a:srgbClr val="000000"/>
              </a:solidFill>
              <a:latin typeface="Times New Roman"/>
              <a:ea typeface="Times New Roman"/>
              <a:cs typeface="Times New Roman"/>
              <a:sym typeface="Times New Roman"/>
            </a:endParaRPr>
          </a:p>
          <a:p>
            <a:pPr marL="0" lvl="0" indent="0" algn="just" rtl="0">
              <a:lnSpc>
                <a:spcPct val="93000"/>
              </a:lnSpc>
              <a:spcBef>
                <a:spcPts val="700"/>
              </a:spcBef>
              <a:spcAft>
                <a:spcPts val="0"/>
              </a:spcAft>
              <a:buNone/>
            </a:pPr>
            <a:r>
              <a:rPr lang="it" sz="2800" u="sng">
                <a:solidFill>
                  <a:srgbClr val="000000"/>
                </a:solidFill>
                <a:latin typeface="Times New Roman"/>
                <a:ea typeface="Times New Roman"/>
                <a:cs typeface="Times New Roman"/>
                <a:sym typeface="Times New Roman"/>
              </a:rPr>
              <a:t>Con quale tecnica?</a:t>
            </a:r>
            <a:r>
              <a:rPr lang="it" sz="2800">
                <a:solidFill>
                  <a:srgbClr val="000000"/>
                </a:solidFill>
                <a:latin typeface="Times New Roman"/>
                <a:ea typeface="Times New Roman"/>
                <a:cs typeface="Times New Roman"/>
                <a:sym typeface="Times New Roman"/>
              </a:rPr>
              <a:t> Manuale (carta/matita; automatica (video/audioregistrazioni)</a:t>
            </a:r>
            <a:endParaRPr sz="2800">
              <a:solidFill>
                <a:srgbClr val="000000"/>
              </a:solidFill>
              <a:latin typeface="Times New Roman"/>
              <a:ea typeface="Times New Roman"/>
              <a:cs typeface="Times New Roman"/>
              <a:sym typeface="Times New Roman"/>
            </a:endParaRPr>
          </a:p>
          <a:p>
            <a:pPr marL="0" marR="508000" lvl="0" indent="0" algn="just" rtl="0">
              <a:lnSpc>
                <a:spcPct val="93000"/>
              </a:lnSpc>
              <a:spcBef>
                <a:spcPts val="700"/>
              </a:spcBef>
              <a:spcAft>
                <a:spcPts val="0"/>
              </a:spcAft>
              <a:buNone/>
            </a:pPr>
            <a:r>
              <a:rPr lang="it" sz="2800" u="sng">
                <a:solidFill>
                  <a:srgbClr val="000000"/>
                </a:solidFill>
                <a:latin typeface="Times New Roman"/>
                <a:ea typeface="Times New Roman"/>
                <a:cs typeface="Times New Roman"/>
                <a:sym typeface="Times New Roman"/>
              </a:rPr>
              <a:t>Con quale metodo?</a:t>
            </a:r>
            <a:r>
              <a:rPr lang="it" sz="2800">
                <a:solidFill>
                  <a:srgbClr val="000000"/>
                </a:solidFill>
                <a:latin typeface="Times New Roman"/>
                <a:ea typeface="Times New Roman"/>
                <a:cs typeface="Times New Roman"/>
                <a:sym typeface="Times New Roman"/>
              </a:rPr>
              <a:t> narrativo, con codifica (griglie, check-list)</a:t>
            </a:r>
            <a:endParaRPr sz="2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48" name="Google Shape;348;p4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685800" y="340800"/>
            <a:ext cx="7505700" cy="954600"/>
          </a:xfrm>
          <a:prstGeom prst="rect">
            <a:avLst/>
          </a:prstGeom>
        </p:spPr>
        <p:txBody>
          <a:bodyPr spcFirstLastPara="1" wrap="square" lIns="91425" tIns="91425" rIns="91425" bIns="91425" anchor="t" anchorCtr="0">
            <a:noAutofit/>
          </a:bodyPr>
          <a:lstStyle/>
          <a:p>
            <a:pPr marL="88900" lvl="0" indent="0" algn="ctr" rtl="0">
              <a:lnSpc>
                <a:spcPct val="115000"/>
              </a:lnSpc>
              <a:spcBef>
                <a:spcPts val="300"/>
              </a:spcBef>
              <a:spcAft>
                <a:spcPts val="0"/>
              </a:spcAft>
              <a:buNone/>
            </a:pPr>
            <a:r>
              <a:rPr lang="it" sz="2800" b="1">
                <a:solidFill>
                  <a:srgbClr val="C00000"/>
                </a:solidFill>
                <a:latin typeface="Times New Roman"/>
                <a:ea typeface="Times New Roman"/>
                <a:cs typeface="Times New Roman"/>
                <a:sym typeface="Times New Roman"/>
              </a:rPr>
              <a:t>Costruzione di una check list</a:t>
            </a:r>
            <a:endParaRPr sz="2800" b="1">
              <a:solidFill>
                <a:srgbClr val="C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54" name="Google Shape;354;p5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23</a:t>
            </a:fld>
            <a:endParaRPr/>
          </a:p>
        </p:txBody>
      </p:sp>
      <p:pic>
        <p:nvPicPr>
          <p:cNvPr id="355" name="Google Shape;355;p50"/>
          <p:cNvPicPr preferRelativeResize="0"/>
          <p:nvPr/>
        </p:nvPicPr>
        <p:blipFill>
          <a:blip r:embed="rId3">
            <a:alphaModFix/>
          </a:blip>
          <a:stretch>
            <a:fillRect/>
          </a:stretch>
        </p:blipFill>
        <p:spPr>
          <a:xfrm>
            <a:off x="130685" y="1114668"/>
            <a:ext cx="8534399"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1"/>
          <p:cNvSpPr txBox="1">
            <a:spLocks noGrp="1"/>
          </p:cNvSpPr>
          <p:nvPr>
            <p:ph type="title"/>
          </p:nvPr>
        </p:nvSpPr>
        <p:spPr>
          <a:xfrm>
            <a:off x="228600" y="152400"/>
            <a:ext cx="8610600" cy="4724400"/>
          </a:xfrm>
          <a:prstGeom prst="rect">
            <a:avLst/>
          </a:prstGeom>
        </p:spPr>
        <p:txBody>
          <a:bodyPr spcFirstLastPara="1" wrap="square" lIns="91425" tIns="91425" rIns="91425" bIns="91425" anchor="t" anchorCtr="0">
            <a:noAutofit/>
          </a:bodyPr>
          <a:lstStyle/>
          <a:p>
            <a:pPr marL="88900" lvl="0" indent="0" algn="ctr" rtl="0">
              <a:lnSpc>
                <a:spcPct val="100000"/>
              </a:lnSpc>
              <a:spcBef>
                <a:spcPts val="1200"/>
              </a:spcBef>
              <a:spcAft>
                <a:spcPts val="0"/>
              </a:spcAft>
              <a:buNone/>
            </a:pPr>
            <a:r>
              <a:rPr lang="it" sz="2500" b="1">
                <a:solidFill>
                  <a:srgbClr val="C00000"/>
                </a:solidFill>
                <a:latin typeface="Times New Roman"/>
                <a:ea typeface="Times New Roman"/>
                <a:cs typeface="Times New Roman"/>
                <a:sym typeface="Times New Roman"/>
              </a:rPr>
              <a:t>Compito</a:t>
            </a:r>
            <a:endParaRPr sz="2500" b="1">
              <a:solidFill>
                <a:srgbClr val="C00000"/>
              </a:solidFill>
              <a:latin typeface="Times New Roman"/>
              <a:ea typeface="Times New Roman"/>
              <a:cs typeface="Times New Roman"/>
              <a:sym typeface="Times New Roman"/>
            </a:endParaRPr>
          </a:p>
          <a:p>
            <a:pPr marL="88900" lvl="0" indent="0" algn="just" rtl="0">
              <a:lnSpc>
                <a:spcPct val="100000"/>
              </a:lnSpc>
              <a:spcBef>
                <a:spcPts val="1200"/>
              </a:spcBef>
              <a:spcAft>
                <a:spcPts val="0"/>
              </a:spcAft>
              <a:buNone/>
            </a:pPr>
            <a:r>
              <a:rPr lang="it" sz="2500">
                <a:solidFill>
                  <a:srgbClr val="000000"/>
                </a:solidFill>
                <a:latin typeface="Times New Roman"/>
                <a:ea typeface="Times New Roman"/>
                <a:cs typeface="Times New Roman"/>
                <a:sym typeface="Times New Roman"/>
              </a:rPr>
              <a:t>Effettuate la progettazione, scegliendo una tematica disciplinare o multidisciplinare, individuando gli obiettivi (sociali e cognitivi), le competenze, il </a:t>
            </a:r>
            <a:r>
              <a:rPr lang="it" sz="2500" i="1">
                <a:solidFill>
                  <a:srgbClr val="000000"/>
                </a:solidFill>
                <a:latin typeface="Times New Roman"/>
                <a:ea typeface="Times New Roman"/>
                <a:cs typeface="Times New Roman"/>
                <a:sym typeface="Times New Roman"/>
              </a:rPr>
              <a:t>setting.</a:t>
            </a:r>
            <a:endParaRPr sz="2500" i="1">
              <a:solidFill>
                <a:srgbClr val="000000"/>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it" sz="2500">
                <a:solidFill>
                  <a:srgbClr val="000000"/>
                </a:solidFill>
                <a:latin typeface="Times New Roman"/>
                <a:ea typeface="Times New Roman"/>
                <a:cs typeface="Times New Roman"/>
                <a:sym typeface="Times New Roman"/>
              </a:rPr>
              <a:t>Nella vostra progettazione c’è un’attività di </a:t>
            </a:r>
            <a:r>
              <a:rPr lang="it" sz="2500" i="1">
                <a:solidFill>
                  <a:srgbClr val="000000"/>
                </a:solidFill>
                <a:latin typeface="Times New Roman"/>
                <a:ea typeface="Times New Roman"/>
                <a:cs typeface="Times New Roman"/>
                <a:sym typeface="Times New Roman"/>
              </a:rPr>
              <a:t>cooperative learning.</a:t>
            </a:r>
            <a:endParaRPr sz="2500" i="1">
              <a:solidFill>
                <a:srgbClr val="000000"/>
              </a:solidFill>
              <a:latin typeface="Times New Roman"/>
              <a:ea typeface="Times New Roman"/>
              <a:cs typeface="Times New Roman"/>
              <a:sym typeface="Times New Roman"/>
            </a:endParaRPr>
          </a:p>
          <a:p>
            <a:pPr marL="0" marR="584200" lvl="0" indent="0" algn="just" rtl="0">
              <a:lnSpc>
                <a:spcPct val="100000"/>
              </a:lnSpc>
              <a:spcBef>
                <a:spcPts val="400"/>
              </a:spcBef>
              <a:spcAft>
                <a:spcPts val="0"/>
              </a:spcAft>
              <a:buNone/>
            </a:pPr>
            <a:r>
              <a:rPr lang="it" sz="2500">
                <a:solidFill>
                  <a:srgbClr val="000000"/>
                </a:solidFill>
                <a:latin typeface="Times New Roman"/>
                <a:ea typeface="Times New Roman"/>
                <a:cs typeface="Times New Roman"/>
                <a:sym typeface="Times New Roman"/>
              </a:rPr>
              <a:t>Scegliete gli strumenti di osservazione (monitoring) che ritenete più idonei e funzionali, tra i quali uno strumento strutturato, elaborando una griglia di osservazione del comportamento sociale .</a:t>
            </a:r>
            <a:endParaRPr sz="2500">
              <a:solidFill>
                <a:srgbClr val="000000"/>
              </a:solidFill>
              <a:latin typeface="Times New Roman"/>
              <a:ea typeface="Times New Roman"/>
              <a:cs typeface="Times New Roman"/>
              <a:sym typeface="Times New Roman"/>
            </a:endParaRPr>
          </a:p>
          <a:p>
            <a:pPr marL="0" lvl="0" indent="0" algn="just" rtl="0">
              <a:lnSpc>
                <a:spcPct val="100000"/>
              </a:lnSpc>
              <a:spcBef>
                <a:spcPts val="0"/>
              </a:spcBef>
              <a:spcAft>
                <a:spcPts val="1200"/>
              </a:spcAft>
              <a:buNone/>
            </a:pPr>
            <a:r>
              <a:rPr lang="it" sz="2500">
                <a:solidFill>
                  <a:srgbClr val="000000"/>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
        <p:nvSpPr>
          <p:cNvPr id="361" name="Google Shape;361;p5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a:spLocks noGrp="1"/>
          </p:cNvSpPr>
          <p:nvPr>
            <p:ph type="title"/>
          </p:nvPr>
        </p:nvSpPr>
        <p:spPr>
          <a:xfrm>
            <a:off x="228600" y="228600"/>
            <a:ext cx="8534400" cy="4800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2500" b="1" dirty="0">
                <a:solidFill>
                  <a:srgbClr val="000000"/>
                </a:solidFill>
                <a:latin typeface="Times New Roman"/>
                <a:ea typeface="Times New Roman"/>
                <a:cs typeface="Times New Roman"/>
                <a:sym typeface="Times New Roman"/>
              </a:rPr>
              <a:t>Consegna</a:t>
            </a:r>
            <a:endParaRPr sz="2500" b="1"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2500" dirty="0">
                <a:solidFill>
                  <a:srgbClr val="000000"/>
                </a:solidFill>
                <a:latin typeface="Times New Roman"/>
                <a:ea typeface="Times New Roman"/>
                <a:cs typeface="Times New Roman"/>
                <a:sym typeface="Times New Roman"/>
              </a:rPr>
              <a:t>Individuate la tematica disciplinare o multidisciplinare, gli obiettivi (sociali e cognitivi) e le competenze.</a:t>
            </a:r>
            <a:endParaRPr sz="2500"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2500" dirty="0">
                <a:solidFill>
                  <a:srgbClr val="000000"/>
                </a:solidFill>
                <a:latin typeface="Times New Roman"/>
                <a:ea typeface="Times New Roman"/>
                <a:cs typeface="Times New Roman"/>
                <a:sym typeface="Times New Roman"/>
              </a:rPr>
              <a:t>Progettate l’attività di </a:t>
            </a:r>
            <a:r>
              <a:rPr lang="it" sz="2500" i="1" dirty="0">
                <a:solidFill>
                  <a:srgbClr val="000000"/>
                </a:solidFill>
                <a:latin typeface="Times New Roman"/>
                <a:ea typeface="Times New Roman"/>
                <a:cs typeface="Times New Roman"/>
                <a:sym typeface="Times New Roman"/>
              </a:rPr>
              <a:t>cooperative learning</a:t>
            </a:r>
            <a:r>
              <a:rPr lang="it" sz="2500" dirty="0">
                <a:solidFill>
                  <a:srgbClr val="000000"/>
                </a:solidFill>
                <a:latin typeface="Times New Roman"/>
                <a:ea typeface="Times New Roman"/>
                <a:cs typeface="Times New Roman"/>
                <a:sym typeface="Times New Roman"/>
              </a:rPr>
              <a:t>,</a:t>
            </a:r>
            <a:endParaRPr sz="2500"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2500" dirty="0">
                <a:solidFill>
                  <a:srgbClr val="000000"/>
                </a:solidFill>
                <a:latin typeface="Times New Roman"/>
                <a:ea typeface="Times New Roman"/>
                <a:cs typeface="Times New Roman"/>
                <a:sym typeface="Times New Roman"/>
              </a:rPr>
              <a:t>Individuate gli strumenti di osservazione tra le diverse tipologie esaminate e motivate la vostra scelta (“L’abbiamo scelto perché…”)</a:t>
            </a:r>
            <a:endParaRPr sz="2500" dirty="0">
              <a:solidFill>
                <a:srgbClr val="000000"/>
              </a:solidFill>
              <a:latin typeface="Times New Roman"/>
              <a:ea typeface="Times New Roman"/>
              <a:cs typeface="Times New Roman"/>
              <a:sym typeface="Times New Roman"/>
            </a:endParaRPr>
          </a:p>
          <a:p>
            <a:pPr marL="0" lvl="0" indent="0" algn="just" rtl="0">
              <a:spcBef>
                <a:spcPts val="100"/>
              </a:spcBef>
              <a:spcAft>
                <a:spcPts val="0"/>
              </a:spcAft>
              <a:buNone/>
            </a:pPr>
            <a:r>
              <a:rPr lang="it" sz="2500" dirty="0">
                <a:solidFill>
                  <a:srgbClr val="000000"/>
                </a:solidFill>
                <a:latin typeface="Times New Roman"/>
                <a:ea typeface="Times New Roman"/>
                <a:cs typeface="Times New Roman"/>
                <a:sym typeface="Times New Roman"/>
              </a:rPr>
              <a:t>Costruite la griglia da utilizzare durante l’attività progettata</a:t>
            </a:r>
            <a:endParaRPr sz="2500" dirty="0">
              <a:solidFill>
                <a:srgbClr val="000000"/>
              </a:solidFill>
              <a:latin typeface="Times New Roman"/>
              <a:ea typeface="Times New Roman"/>
              <a:cs typeface="Times New Roman"/>
              <a:sym typeface="Times New Roman"/>
            </a:endParaRPr>
          </a:p>
          <a:p>
            <a:pPr marL="0" lvl="0" indent="0" algn="just" rtl="0">
              <a:spcBef>
                <a:spcPts val="0"/>
              </a:spcBef>
              <a:spcAft>
                <a:spcPts val="0"/>
              </a:spcAft>
              <a:buNone/>
            </a:pPr>
            <a:r>
              <a:rPr lang="it" sz="2500" dirty="0">
                <a:solidFill>
                  <a:srgbClr val="000000"/>
                </a:solidFill>
                <a:latin typeface="Times New Roman"/>
                <a:ea typeface="Times New Roman"/>
                <a:cs typeface="Times New Roman"/>
                <a:sym typeface="Times New Roman"/>
              </a:rPr>
              <a:t> </a:t>
            </a:r>
            <a:endParaRPr sz="2500" dirty="0">
              <a:solidFill>
                <a:srgbClr val="000000"/>
              </a:solidFill>
              <a:latin typeface="Times New Roman"/>
              <a:ea typeface="Times New Roman"/>
              <a:cs typeface="Times New Roman"/>
              <a:sym typeface="Times New Roman"/>
            </a:endParaRPr>
          </a:p>
          <a:p>
            <a:pPr marL="0" lvl="0" indent="0" algn="just" rtl="0">
              <a:spcBef>
                <a:spcPts val="1200"/>
              </a:spcBef>
              <a:spcAft>
                <a:spcPts val="0"/>
              </a:spcAft>
              <a:buNone/>
            </a:pPr>
            <a:r>
              <a:rPr lang="it" sz="2500" b="1" dirty="0">
                <a:solidFill>
                  <a:srgbClr val="000000"/>
                </a:solidFill>
                <a:latin typeface="Times New Roman"/>
                <a:ea typeface="Times New Roman"/>
                <a:cs typeface="Times New Roman"/>
                <a:sym typeface="Times New Roman"/>
              </a:rPr>
              <a:t>TEMPO: 45 MINUTI</a:t>
            </a:r>
            <a:endParaRPr sz="2500" b="1" dirty="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367" name="Google Shape;367;p5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xfrm>
            <a:off x="228600" y="228600"/>
            <a:ext cx="8610600" cy="4572000"/>
          </a:xfrm>
          <a:prstGeom prst="rect">
            <a:avLst/>
          </a:prstGeom>
        </p:spPr>
        <p:txBody>
          <a:bodyPr spcFirstLastPara="1" wrap="square" lIns="270000" tIns="91425" rIns="91425" bIns="91425" anchor="t" anchorCtr="0">
            <a:noAutofit/>
          </a:bodyPr>
          <a:lstStyle/>
          <a:p>
            <a:pPr marL="88900" lvl="0" indent="0" algn="just" rtl="0">
              <a:lnSpc>
                <a:spcPct val="100000"/>
              </a:lnSpc>
              <a:spcBef>
                <a:spcPts val="1200"/>
              </a:spcBef>
              <a:spcAft>
                <a:spcPts val="0"/>
              </a:spcAft>
              <a:buNone/>
            </a:pPr>
            <a:r>
              <a:rPr lang="it" sz="2500">
                <a:solidFill>
                  <a:srgbClr val="000000"/>
                </a:solidFill>
                <a:latin typeface="Times New Roman"/>
                <a:ea typeface="Times New Roman"/>
                <a:cs typeface="Times New Roman"/>
                <a:sym typeface="Times New Roman"/>
              </a:rPr>
              <a:t>Bibliografia</a:t>
            </a:r>
            <a:endParaRPr sz="2500">
              <a:solidFill>
                <a:srgbClr val="000000"/>
              </a:solidFill>
              <a:latin typeface="Times New Roman"/>
              <a:ea typeface="Times New Roman"/>
              <a:cs typeface="Times New Roman"/>
              <a:sym typeface="Times New Roman"/>
            </a:endParaRPr>
          </a:p>
          <a:p>
            <a:pPr marL="0" marR="60382" lvl="0" indent="-355600" algn="just" rtl="0">
              <a:lnSpc>
                <a:spcPct val="100000"/>
              </a:lnSpc>
              <a:spcBef>
                <a:spcPts val="3600"/>
              </a:spcBef>
              <a:spcAft>
                <a:spcPts val="0"/>
              </a:spcAft>
              <a:buClr>
                <a:srgbClr val="000000"/>
              </a:buClr>
              <a:buSzPts val="2000"/>
              <a:buFont typeface="Times New Roman"/>
              <a:buChar char="●"/>
            </a:pPr>
            <a:r>
              <a:rPr lang="it" sz="2000">
                <a:solidFill>
                  <a:srgbClr val="000000"/>
                </a:solidFill>
                <a:latin typeface="Times New Roman"/>
                <a:ea typeface="Times New Roman"/>
                <a:cs typeface="Times New Roman"/>
                <a:sym typeface="Times New Roman"/>
              </a:rPr>
              <a:t>P. Braga, P. Tosi, 3. L’osservazione  in Mantovani S., </a:t>
            </a:r>
            <a:r>
              <a:rPr lang="it" sz="2000" i="1">
                <a:solidFill>
                  <a:srgbClr val="000000"/>
                </a:solidFill>
                <a:latin typeface="Times New Roman"/>
                <a:ea typeface="Times New Roman"/>
                <a:cs typeface="Times New Roman"/>
                <a:sym typeface="Times New Roman"/>
              </a:rPr>
              <a:t>La ricerca sul campo in educazione</a:t>
            </a:r>
            <a:r>
              <a:rPr lang="it" sz="2000">
                <a:solidFill>
                  <a:srgbClr val="000000"/>
                </a:solidFill>
                <a:latin typeface="Times New Roman"/>
                <a:ea typeface="Times New Roman"/>
                <a:cs typeface="Times New Roman"/>
                <a:sym typeface="Times New Roman"/>
              </a:rPr>
              <a:t>, Bruno Mondatori, Milano,1995</a:t>
            </a:r>
            <a:endParaRPr sz="2000">
              <a:solidFill>
                <a:srgbClr val="000000"/>
              </a:solidFill>
              <a:latin typeface="Times New Roman"/>
              <a:ea typeface="Times New Roman"/>
              <a:cs typeface="Times New Roman"/>
              <a:sym typeface="Times New Roman"/>
            </a:endParaRPr>
          </a:p>
          <a:p>
            <a:pPr marL="0" marR="60382" lvl="0" indent="-228600" algn="just" rtl="0">
              <a:lnSpc>
                <a:spcPct val="100000"/>
              </a:lnSpc>
              <a:spcBef>
                <a:spcPts val="1200"/>
              </a:spcBef>
              <a:spcAft>
                <a:spcPts val="0"/>
              </a:spcAft>
              <a:buNone/>
            </a:pPr>
            <a:r>
              <a:rPr lang="it" sz="2000">
                <a:solidFill>
                  <a:srgbClr val="000000"/>
                </a:solidFill>
                <a:latin typeface="Times New Roman"/>
                <a:ea typeface="Times New Roman"/>
                <a:cs typeface="Times New Roman"/>
                <a:sym typeface="Times New Roman"/>
              </a:rPr>
              <a:t>•  E. Cohen, Organizzare i gruppi cooperativi, Erickson , Trento, 1994</a:t>
            </a:r>
            <a:endParaRPr sz="2000">
              <a:solidFill>
                <a:srgbClr val="000000"/>
              </a:solidFill>
              <a:latin typeface="Times New Roman"/>
              <a:ea typeface="Times New Roman"/>
              <a:cs typeface="Times New Roman"/>
              <a:sym typeface="Times New Roman"/>
            </a:endParaRPr>
          </a:p>
          <a:p>
            <a:pPr marL="0" marR="60382" lvl="0" indent="-228600" algn="just" rtl="0">
              <a:lnSpc>
                <a:spcPct val="100000"/>
              </a:lnSpc>
              <a:spcBef>
                <a:spcPts val="1200"/>
              </a:spcBef>
              <a:spcAft>
                <a:spcPts val="0"/>
              </a:spcAft>
              <a:buNone/>
            </a:pPr>
            <a:r>
              <a:rPr lang="it" sz="2000">
                <a:solidFill>
                  <a:srgbClr val="000000"/>
                </a:solidFill>
                <a:latin typeface="Times New Roman"/>
                <a:ea typeface="Times New Roman"/>
                <a:cs typeface="Times New Roman"/>
                <a:sym typeface="Times New Roman"/>
              </a:rPr>
              <a:t>• M. Comoglio, M. Cardoso, Insegnare e apprendere in gruppo, LAS, Roma, 1996</a:t>
            </a:r>
            <a:endParaRPr sz="2000">
              <a:solidFill>
                <a:srgbClr val="000000"/>
              </a:solidFill>
              <a:latin typeface="Times New Roman"/>
              <a:ea typeface="Times New Roman"/>
              <a:cs typeface="Times New Roman"/>
              <a:sym typeface="Times New Roman"/>
            </a:endParaRPr>
          </a:p>
          <a:p>
            <a:pPr marL="0" marR="60382" lvl="0" indent="-228600" algn="just" rtl="0">
              <a:lnSpc>
                <a:spcPct val="100000"/>
              </a:lnSpc>
              <a:spcBef>
                <a:spcPts val="600"/>
              </a:spcBef>
              <a:spcAft>
                <a:spcPts val="0"/>
              </a:spcAft>
              <a:buNone/>
            </a:pPr>
            <a:r>
              <a:rPr lang="it" sz="2000">
                <a:solidFill>
                  <a:srgbClr val="000000"/>
                </a:solidFill>
                <a:latin typeface="Times New Roman"/>
                <a:ea typeface="Times New Roman"/>
                <a:cs typeface="Times New Roman"/>
                <a:sym typeface="Times New Roman"/>
              </a:rPr>
              <a:t>• S. Negri, Il lavoro di gruppo nella didattica, Carocci, Roma, 2005</a:t>
            </a:r>
            <a:endParaRPr sz="2000">
              <a:solidFill>
                <a:srgbClr val="000000"/>
              </a:solidFill>
              <a:latin typeface="Times New Roman"/>
              <a:ea typeface="Times New Roman"/>
              <a:cs typeface="Times New Roman"/>
              <a:sym typeface="Times New Roman"/>
            </a:endParaRPr>
          </a:p>
          <a:p>
            <a:pPr marL="0" marR="60382" lvl="0" indent="-228600" algn="just" rtl="0">
              <a:lnSpc>
                <a:spcPct val="100000"/>
              </a:lnSpc>
              <a:spcBef>
                <a:spcPts val="600"/>
              </a:spcBef>
              <a:spcAft>
                <a:spcPts val="0"/>
              </a:spcAft>
              <a:buNone/>
            </a:pPr>
            <a:r>
              <a:rPr lang="it" sz="2000">
                <a:solidFill>
                  <a:srgbClr val="000000"/>
                </a:solidFill>
                <a:latin typeface="Times New Roman"/>
                <a:ea typeface="Times New Roman"/>
                <a:cs typeface="Times New Roman"/>
                <a:sym typeface="Times New Roman"/>
              </a:rPr>
              <a:t>• A. Varani, L’osservazione in classe, in A. Carletti , A. Varani, Didattica costruttivista, Erickson, Trento, pp. 213-225</a:t>
            </a:r>
            <a:endParaRPr sz="2000">
              <a:solidFill>
                <a:srgbClr val="000000"/>
              </a:solidFill>
              <a:latin typeface="Times New Roman"/>
              <a:ea typeface="Times New Roman"/>
              <a:cs typeface="Times New Roman"/>
              <a:sym typeface="Times New Roman"/>
            </a:endParaRPr>
          </a:p>
          <a:p>
            <a:pPr marL="0" marR="60382" lvl="0" indent="-228600" algn="l" rtl="0">
              <a:spcBef>
                <a:spcPts val="0"/>
              </a:spcBef>
              <a:spcAft>
                <a:spcPts val="0"/>
              </a:spcAft>
              <a:buNone/>
            </a:pPr>
            <a:endParaRPr sz="2000"/>
          </a:p>
        </p:txBody>
      </p:sp>
      <p:sp>
        <p:nvSpPr>
          <p:cNvPr id="373" name="Google Shape;373;p5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173525" y="309850"/>
            <a:ext cx="8861700" cy="45312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it" sz="3600">
                <a:solidFill>
                  <a:srgbClr val="000000"/>
                </a:solidFill>
                <a:latin typeface="Times New Roman"/>
                <a:ea typeface="Times New Roman"/>
                <a:cs typeface="Times New Roman"/>
                <a:sym typeface="Times New Roman"/>
              </a:rPr>
              <a:t>Non è un metodo nuovo, infatti le prime pubblicazioni dei Johnson risalgono a metà degli anni ottanta. Però, solo ultimamente, forse, se ne sta riscoprendo il </a:t>
            </a:r>
            <a:r>
              <a:rPr lang="it" sz="3600" b="1">
                <a:solidFill>
                  <a:srgbClr val="000000"/>
                </a:solidFill>
                <a:latin typeface="Times New Roman"/>
                <a:ea typeface="Times New Roman"/>
                <a:cs typeface="Times New Roman"/>
                <a:sym typeface="Times New Roman"/>
              </a:rPr>
              <a:t>valore inclusivo.</a:t>
            </a:r>
            <a:r>
              <a:rPr lang="it" sz="3600">
                <a:solidFill>
                  <a:srgbClr val="000000"/>
                </a:solidFill>
                <a:latin typeface="Times New Roman"/>
                <a:ea typeface="Times New Roman"/>
                <a:cs typeface="Times New Roman"/>
                <a:sym typeface="Times New Roman"/>
              </a:rPr>
              <a:t> </a:t>
            </a:r>
            <a:endParaRPr sz="3600">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it" sz="3600">
                <a:solidFill>
                  <a:srgbClr val="000000"/>
                </a:solidFill>
                <a:latin typeface="Times New Roman"/>
                <a:ea typeface="Times New Roman"/>
                <a:cs typeface="Times New Roman"/>
                <a:sym typeface="Times New Roman"/>
              </a:rPr>
              <a:t>Perché è un metodo per eccellenza </a:t>
            </a:r>
            <a:r>
              <a:rPr lang="it" sz="3600" b="1">
                <a:solidFill>
                  <a:srgbClr val="000000"/>
                </a:solidFill>
                <a:latin typeface="Times New Roman"/>
                <a:ea typeface="Times New Roman"/>
                <a:cs typeface="Times New Roman"/>
                <a:sym typeface="Times New Roman"/>
              </a:rPr>
              <a:t>valorizza le diversità.</a:t>
            </a:r>
            <a:endParaRPr sz="3600" b="1">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232" name="Google Shape;232;p3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1"/>
          <p:cNvSpPr txBox="1">
            <a:spLocks noGrp="1"/>
          </p:cNvSpPr>
          <p:nvPr>
            <p:ph type="title"/>
          </p:nvPr>
        </p:nvSpPr>
        <p:spPr>
          <a:xfrm>
            <a:off x="396600" y="205275"/>
            <a:ext cx="8542800" cy="44865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it" sz="4800" b="1" u="sng">
                <a:solidFill>
                  <a:srgbClr val="000000"/>
                </a:solidFill>
                <a:latin typeface="Amatic SC"/>
                <a:ea typeface="Amatic SC"/>
                <a:cs typeface="Amatic SC"/>
                <a:sym typeface="Amatic SC"/>
              </a:rPr>
              <a:t>Il gruppo ideale di apprendimento cooperativo è un gruppo eterogeneo, quindi non è un gruppo di livello ma  è un gruppo che valorizza le diversità.</a:t>
            </a:r>
            <a:endParaRPr sz="4800" b="1" u="sng">
              <a:solidFill>
                <a:srgbClr val="000000"/>
              </a:solidFill>
              <a:latin typeface="Amatic SC"/>
              <a:ea typeface="Amatic SC"/>
              <a:cs typeface="Amatic SC"/>
              <a:sym typeface="Amatic SC"/>
            </a:endParaRPr>
          </a:p>
          <a:p>
            <a:pPr marL="0" lvl="0" indent="0" algn="l" rtl="0">
              <a:spcBef>
                <a:spcPts val="1200"/>
              </a:spcBef>
              <a:spcAft>
                <a:spcPts val="0"/>
              </a:spcAft>
              <a:buNone/>
            </a:pPr>
            <a:endParaRPr/>
          </a:p>
        </p:txBody>
      </p:sp>
      <p:sp>
        <p:nvSpPr>
          <p:cNvPr id="238" name="Google Shape;238;p3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272675" y="155700"/>
            <a:ext cx="8477400" cy="46476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it" sz="3600">
                <a:solidFill>
                  <a:srgbClr val="000000"/>
                </a:solidFill>
                <a:latin typeface="Times New Roman"/>
                <a:ea typeface="Times New Roman"/>
                <a:cs typeface="Times New Roman"/>
                <a:sym typeface="Times New Roman"/>
              </a:rPr>
              <a:t>L’apprendimento cooperativo non può essere improvvisato ma esige di rispettare una serie di regole ben precise  che l'insegnante deve conoscere per applicarlo in modo adeguato e, quindi non incorrere nel rischio di realizzare gruppi tradizionali caratterizzati dal disimpegno di ciascuno</a:t>
            </a:r>
            <a:r>
              <a:rPr lang="it" sz="3600">
                <a:solidFill>
                  <a:srgbClr val="000000"/>
                </a:solidFill>
                <a:latin typeface="Arial"/>
                <a:ea typeface="Arial"/>
                <a:cs typeface="Arial"/>
                <a:sym typeface="Arial"/>
              </a:rPr>
              <a:t>. </a:t>
            </a:r>
            <a:endParaRPr sz="3600">
              <a:solidFill>
                <a:srgbClr val="000000"/>
              </a:solidFill>
              <a:latin typeface="Arial"/>
              <a:ea typeface="Arial"/>
              <a:cs typeface="Arial"/>
              <a:sym typeface="Arial"/>
            </a:endParaRPr>
          </a:p>
          <a:p>
            <a:pPr marL="0" lvl="0" indent="0" algn="l" rtl="0">
              <a:spcBef>
                <a:spcPts val="1200"/>
              </a:spcBef>
              <a:spcAft>
                <a:spcPts val="0"/>
              </a:spcAft>
              <a:buNone/>
            </a:pPr>
            <a:endParaRPr/>
          </a:p>
        </p:txBody>
      </p:sp>
      <p:sp>
        <p:nvSpPr>
          <p:cNvPr id="244" name="Google Shape;244;p3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762000" y="304800"/>
            <a:ext cx="7505700" cy="1371600"/>
          </a:xfrm>
          <a:prstGeom prst="rect">
            <a:avLst/>
          </a:prstGeom>
        </p:spPr>
        <p:txBody>
          <a:bodyPr spcFirstLastPara="1" wrap="square" lIns="91425" tIns="91425" rIns="91425" bIns="91425" anchor="t" anchorCtr="0">
            <a:noAutofit/>
          </a:bodyPr>
          <a:lstStyle/>
          <a:p>
            <a:pPr marL="0" marR="0" lvl="0" indent="0" algn="ctr" rtl="0">
              <a:lnSpc>
                <a:spcPct val="103000"/>
              </a:lnSpc>
              <a:spcBef>
                <a:spcPts val="300"/>
              </a:spcBef>
              <a:spcAft>
                <a:spcPts val="0"/>
              </a:spcAft>
              <a:buNone/>
            </a:pPr>
            <a:r>
              <a:rPr lang="it" sz="3600" b="1">
                <a:solidFill>
                  <a:srgbClr val="C00000"/>
                </a:solidFill>
                <a:latin typeface="Amatic SC"/>
                <a:ea typeface="Amatic SC"/>
                <a:cs typeface="Amatic SC"/>
                <a:sym typeface="Amatic SC"/>
              </a:rPr>
              <a:t>Come favorire l’apprendimento delle competenze sociali?</a:t>
            </a:r>
            <a:endParaRPr sz="3600" b="1">
              <a:solidFill>
                <a:srgbClr val="C00000"/>
              </a:solidFill>
              <a:latin typeface="Amatic SC"/>
              <a:ea typeface="Amatic SC"/>
              <a:cs typeface="Amatic SC"/>
              <a:sym typeface="Amatic SC"/>
            </a:endParaRPr>
          </a:p>
          <a:p>
            <a:pPr marL="0" marR="0" lvl="0" indent="0" algn="l" rtl="0">
              <a:spcBef>
                <a:spcPts val="0"/>
              </a:spcBef>
              <a:spcAft>
                <a:spcPts val="0"/>
              </a:spcAft>
              <a:buNone/>
            </a:pPr>
            <a:endParaRPr/>
          </a:p>
        </p:txBody>
      </p:sp>
      <p:sp>
        <p:nvSpPr>
          <p:cNvPr id="250" name="Google Shape;250;p3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6</a:t>
            </a:fld>
            <a:endParaRPr/>
          </a:p>
        </p:txBody>
      </p:sp>
      <p:pic>
        <p:nvPicPr>
          <p:cNvPr id="251" name="Google Shape;251;p33"/>
          <p:cNvPicPr preferRelativeResize="0"/>
          <p:nvPr/>
        </p:nvPicPr>
        <p:blipFill>
          <a:blip r:embed="rId3">
            <a:alphaModFix/>
          </a:blip>
          <a:stretch>
            <a:fillRect/>
          </a:stretch>
        </p:blipFill>
        <p:spPr>
          <a:xfrm>
            <a:off x="381000" y="1981200"/>
            <a:ext cx="8401051" cy="244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304800" y="188400"/>
            <a:ext cx="8610600" cy="1945200"/>
          </a:xfrm>
          <a:prstGeom prst="rect">
            <a:avLst/>
          </a:prstGeom>
        </p:spPr>
        <p:txBody>
          <a:bodyPr spcFirstLastPara="1" wrap="square" lIns="91425" tIns="91425" rIns="91425" bIns="91425" anchor="t" anchorCtr="0">
            <a:noAutofit/>
          </a:bodyPr>
          <a:lstStyle/>
          <a:p>
            <a:pPr marL="254000" marR="571500" lvl="0" indent="0" algn="ctr" rtl="0">
              <a:lnSpc>
                <a:spcPct val="115000"/>
              </a:lnSpc>
              <a:spcBef>
                <a:spcPts val="300"/>
              </a:spcBef>
              <a:spcAft>
                <a:spcPts val="0"/>
              </a:spcAft>
              <a:buNone/>
            </a:pPr>
            <a:r>
              <a:rPr lang="it" sz="3600" b="1">
                <a:solidFill>
                  <a:srgbClr val="C00000"/>
                </a:solidFill>
                <a:latin typeface="Amatic SC"/>
                <a:ea typeface="Amatic SC"/>
                <a:cs typeface="Amatic SC"/>
                <a:sym typeface="Amatic SC"/>
              </a:rPr>
              <a:t>Un esempio:</a:t>
            </a:r>
            <a:endParaRPr sz="3600" b="1">
              <a:solidFill>
                <a:srgbClr val="C00000"/>
              </a:solidFill>
              <a:latin typeface="Amatic SC"/>
              <a:ea typeface="Amatic SC"/>
              <a:cs typeface="Amatic SC"/>
              <a:sym typeface="Amatic SC"/>
            </a:endParaRPr>
          </a:p>
          <a:p>
            <a:pPr marL="457200" marR="774700" lvl="0" indent="0" algn="ctr" rtl="0">
              <a:lnSpc>
                <a:spcPct val="103000"/>
              </a:lnSpc>
              <a:spcBef>
                <a:spcPts val="100"/>
              </a:spcBef>
              <a:spcAft>
                <a:spcPts val="0"/>
              </a:spcAft>
              <a:buNone/>
            </a:pPr>
            <a:r>
              <a:rPr lang="it" sz="3600" b="1">
                <a:solidFill>
                  <a:srgbClr val="C00000"/>
                </a:solidFill>
                <a:latin typeface="Amatic SC"/>
                <a:ea typeface="Amatic SC"/>
                <a:cs typeface="Amatic SC"/>
                <a:sym typeface="Amatic SC"/>
              </a:rPr>
              <a:t>insegnare l’equa partecipazione per prevenire la tendenza al dominio</a:t>
            </a:r>
            <a:endParaRPr sz="3600" b="1">
              <a:solidFill>
                <a:srgbClr val="C00000"/>
              </a:solidFill>
              <a:latin typeface="Amatic SC"/>
              <a:ea typeface="Amatic SC"/>
              <a:cs typeface="Amatic SC"/>
              <a:sym typeface="Amatic SC"/>
            </a:endParaRPr>
          </a:p>
          <a:p>
            <a:pPr marL="0" lvl="0" indent="0" algn="l" rtl="0">
              <a:spcBef>
                <a:spcPts val="0"/>
              </a:spcBef>
              <a:spcAft>
                <a:spcPts val="0"/>
              </a:spcAft>
              <a:buNone/>
            </a:pPr>
            <a:endParaRPr sz="3600" b="1">
              <a:latin typeface="Amatic SC"/>
              <a:ea typeface="Amatic SC"/>
              <a:cs typeface="Amatic SC"/>
              <a:sym typeface="Amatic SC"/>
            </a:endParaRPr>
          </a:p>
        </p:txBody>
      </p:sp>
      <p:sp>
        <p:nvSpPr>
          <p:cNvPr id="257" name="Google Shape;257;p3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7</a:t>
            </a:fld>
            <a:endParaRPr/>
          </a:p>
        </p:txBody>
      </p:sp>
      <p:sp>
        <p:nvSpPr>
          <p:cNvPr id="258" name="Google Shape;258;p34"/>
          <p:cNvSpPr txBox="1"/>
          <p:nvPr/>
        </p:nvSpPr>
        <p:spPr>
          <a:xfrm>
            <a:off x="228600" y="2133600"/>
            <a:ext cx="8839200" cy="2667000"/>
          </a:xfrm>
          <a:prstGeom prst="rect">
            <a:avLst/>
          </a:prstGeom>
          <a:noFill/>
          <a:ln>
            <a:noFill/>
          </a:ln>
        </p:spPr>
        <p:txBody>
          <a:bodyPr spcFirstLastPara="1" wrap="square" lIns="91425" tIns="91425" rIns="91425" bIns="91425" anchor="t" anchorCtr="0">
            <a:noAutofit/>
          </a:bodyPr>
          <a:lstStyle/>
          <a:p>
            <a:pPr marL="89999" marR="190995" lvl="0" indent="0" algn="just" rtl="0">
              <a:lnSpc>
                <a:spcPct val="156000"/>
              </a:lnSpc>
              <a:spcBef>
                <a:spcPts val="1100"/>
              </a:spcBef>
              <a:spcAft>
                <a:spcPts val="0"/>
              </a:spcAft>
              <a:buNone/>
            </a:pPr>
            <a:r>
              <a:rPr lang="it" sz="2500">
                <a:latin typeface="Times New Roman"/>
                <a:ea typeface="Times New Roman"/>
                <a:cs typeface="Times New Roman"/>
                <a:sym typeface="Times New Roman"/>
              </a:rPr>
              <a:t>“</a:t>
            </a:r>
            <a:r>
              <a:rPr lang="it" sz="2500" i="1">
                <a:latin typeface="Times New Roman"/>
                <a:ea typeface="Times New Roman"/>
                <a:cs typeface="Times New Roman"/>
                <a:sym typeface="Times New Roman"/>
              </a:rPr>
              <a:t>Tutti devono essere adeguatamente ascoltati</a:t>
            </a:r>
            <a:r>
              <a:rPr lang="it" sz="2500">
                <a:latin typeface="Times New Roman"/>
                <a:ea typeface="Times New Roman"/>
                <a:cs typeface="Times New Roman"/>
                <a:sym typeface="Times New Roman"/>
              </a:rPr>
              <a:t>”: principio che va interiorizzato con  procedure formative per prevenire un atteggiamento di dominio degli alunni di status più elevato. Norme per un comportamento cooperativo :</a:t>
            </a:r>
            <a:endParaRPr sz="25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8</a:t>
            </a:fld>
            <a:endParaRPr/>
          </a:p>
        </p:txBody>
      </p:sp>
      <p:pic>
        <p:nvPicPr>
          <p:cNvPr id="264" name="Google Shape;264;p35"/>
          <p:cNvPicPr preferRelativeResize="0"/>
          <p:nvPr/>
        </p:nvPicPr>
        <p:blipFill>
          <a:blip r:embed="rId3">
            <a:alphaModFix/>
          </a:blip>
          <a:stretch>
            <a:fillRect/>
          </a:stretch>
        </p:blipFill>
        <p:spPr>
          <a:xfrm>
            <a:off x="304800" y="457200"/>
            <a:ext cx="8382001" cy="4038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304800" y="304800"/>
            <a:ext cx="8458200" cy="4495800"/>
          </a:xfrm>
          <a:prstGeom prst="rect">
            <a:avLst/>
          </a:prstGeom>
        </p:spPr>
        <p:txBody>
          <a:bodyPr spcFirstLastPara="1" wrap="square" lIns="91425" tIns="91425" rIns="91425" bIns="91425" anchor="t" anchorCtr="0">
            <a:noAutofit/>
          </a:bodyPr>
          <a:lstStyle/>
          <a:p>
            <a:pPr marL="254000" marR="571500" lvl="0" indent="0" algn="ctr" rtl="0">
              <a:lnSpc>
                <a:spcPct val="115000"/>
              </a:lnSpc>
              <a:spcBef>
                <a:spcPts val="300"/>
              </a:spcBef>
              <a:spcAft>
                <a:spcPts val="0"/>
              </a:spcAft>
              <a:buNone/>
            </a:pPr>
            <a:r>
              <a:rPr lang="it" sz="2800" b="1">
                <a:solidFill>
                  <a:srgbClr val="C00000"/>
                </a:solidFill>
                <a:latin typeface="Times New Roman"/>
                <a:ea typeface="Times New Roman"/>
                <a:cs typeface="Times New Roman"/>
                <a:sym typeface="Times New Roman"/>
              </a:rPr>
              <a:t>Un esempio:</a:t>
            </a:r>
            <a:endParaRPr sz="2800" b="1">
              <a:solidFill>
                <a:srgbClr val="C00000"/>
              </a:solidFill>
              <a:latin typeface="Times New Roman"/>
              <a:ea typeface="Times New Roman"/>
              <a:cs typeface="Times New Roman"/>
              <a:sym typeface="Times New Roman"/>
            </a:endParaRPr>
          </a:p>
          <a:p>
            <a:pPr marL="457200" marR="774700" lvl="0" indent="0" algn="ctr" rtl="0">
              <a:lnSpc>
                <a:spcPct val="103000"/>
              </a:lnSpc>
              <a:spcBef>
                <a:spcPts val="100"/>
              </a:spcBef>
              <a:spcAft>
                <a:spcPts val="0"/>
              </a:spcAft>
              <a:buNone/>
            </a:pPr>
            <a:r>
              <a:rPr lang="it" sz="2800" b="1">
                <a:solidFill>
                  <a:srgbClr val="C00000"/>
                </a:solidFill>
                <a:latin typeface="Times New Roman"/>
                <a:ea typeface="Times New Roman"/>
                <a:cs typeface="Times New Roman"/>
                <a:sym typeface="Times New Roman"/>
              </a:rPr>
              <a:t>insegnare l’equa partecipazione per prevenire la tendenza al dominio</a:t>
            </a:r>
            <a:endParaRPr sz="2800" b="1">
              <a:solidFill>
                <a:srgbClr val="C00000"/>
              </a:solidFill>
              <a:latin typeface="Times New Roman"/>
              <a:ea typeface="Times New Roman"/>
              <a:cs typeface="Times New Roman"/>
              <a:sym typeface="Times New Roman"/>
            </a:endParaRPr>
          </a:p>
          <a:p>
            <a:pPr marL="89999" marR="181554" lvl="0" indent="0" algn="just" rtl="0">
              <a:lnSpc>
                <a:spcPct val="156000"/>
              </a:lnSpc>
              <a:spcBef>
                <a:spcPts val="2400"/>
              </a:spcBef>
              <a:spcAft>
                <a:spcPts val="0"/>
              </a:spcAft>
              <a:buNone/>
            </a:pPr>
            <a:r>
              <a:rPr lang="it">
                <a:solidFill>
                  <a:srgbClr val="000000"/>
                </a:solidFill>
                <a:latin typeface="Times New Roman"/>
                <a:ea typeface="Times New Roman"/>
                <a:cs typeface="Times New Roman"/>
                <a:sym typeface="Times New Roman"/>
              </a:rPr>
              <a:t>Un esempio: prevedere un’attività da svolgere in gruppo (per es. un gioco) scegliere gli osservatori e proporre a metà le domande:</a:t>
            </a:r>
            <a:endParaRPr>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70" name="Google Shape;270;p3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it"/>
              <a:t>9</a:t>
            </a:fld>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1084</Words>
  <Application>Microsoft Office PowerPoint</Application>
  <PresentationFormat>Presentazione su schermo (16:9)</PresentationFormat>
  <Paragraphs>130</Paragraphs>
  <Slides>26</Slides>
  <Notes>26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Nunito</vt:lpstr>
      <vt:lpstr>Times New Roman</vt:lpstr>
      <vt:lpstr>Calibri</vt:lpstr>
      <vt:lpstr>Arial</vt:lpstr>
      <vt:lpstr>Amatic SC</vt:lpstr>
      <vt:lpstr>Shift</vt:lpstr>
      <vt:lpstr>OBIETTIVI •   Diffondere la consapevolezza che la cooperazione in classe è essenziale per la crescita professionale • Ridisegnare gradualmente il proprio ruolo da “trasmettitore di contenuti” a “facilitatore dell’apprendimento cooperativo” •    Sperimentare metodologie per implementare il potenziale individuale di ogni studente. •           Incrementare il successo formativo di tutti gli alunni. </vt:lpstr>
      <vt:lpstr>COOPERATIVE LEARNING L’apprendimento cooperativo è un metodo di insegnamento/apprendimento che fa leva sulla risorsa gruppo.</vt:lpstr>
      <vt:lpstr>Non è un metodo nuovo, infatti le prime pubblicazioni dei Johnson risalgono a metà degli anni ottanta. Però, solo ultimamente, forse, se ne sta riscoprendo il valore inclusivo.  Perché è un metodo per eccellenza valorizza le diversità. </vt:lpstr>
      <vt:lpstr>Il gruppo ideale di apprendimento cooperativo è un gruppo eterogeneo, quindi non è un gruppo di livello ma  è un gruppo che valorizza le diversità. </vt:lpstr>
      <vt:lpstr>L’apprendimento cooperativo non può essere improvvisato ma esige di rispettare una serie di regole ben precise  che l'insegnante deve conoscere per applicarlo in modo adeguato e, quindi non incorrere nel rischio di realizzare gruppi tradizionali caratterizzati dal disimpegno di ciascuno.  </vt:lpstr>
      <vt:lpstr>Come favorire l’apprendimento delle competenze sociali? </vt:lpstr>
      <vt:lpstr>Un esempio: insegnare l’equa partecipazione per prevenire la tendenza al dominio </vt:lpstr>
      <vt:lpstr>Presentazione standard di PowerPoint</vt:lpstr>
      <vt:lpstr>Un esempio: insegnare l’equa partecipazione per prevenire la tendenza al dominio Un esempio: prevedere un’attività da svolgere in gruppo (per es. un gioco) scegliere gli osservatori e proporre a metà le domande: </vt:lpstr>
      <vt:lpstr>Presentazione standard di PowerPoint</vt:lpstr>
      <vt:lpstr>La formazione durante il lavoro di gruppo L’insegnante osserva e annota esempi validi/mancanze nell’uso delle abilità sociali Le osservazioni vanno rese note nella fase di chiusura o all’inizio della lezione successiva. Possibili domande per far riflettere: -   come avete contribuito al lavoro? -   quali difficoltà avete vissuto? - che cosa suggerite per migliorare il funzionamento -   del gruppo?  </vt:lpstr>
      <vt:lpstr>Condividere le abilità sociali messe a fuoco e renderle pubbliche in classe  Ogni gruppo decide chi fa l’osservatore, che deve: • fare il punto della situazione all’interno del gruppo (autocritica e correzione) • concentrare l’attenzione su comportamenti molto specifici e direttamente rilevanti per l’obiettivo del gruppo  •   incoraggiare la partecipazione  attiva di tutti </vt:lpstr>
      <vt:lpstr>L’osservazione Forma di rilevazione finalizzata all’esplorazione / conoscenza di un determinato fenomeno. Consiste nella descrizione il più possibile fedele e completa delle caratteristiche di un particolare evento/comportamento/situazione e delle condizioni in cui si verifica.   </vt:lpstr>
      <vt:lpstr>L’osservazione  Osservare ≠ guardare perché è un processo guidato dalle ipotesi e dagli obiettivi dell’osservatore Selettività → non si può e sarebbe inutile osservare tutto  Il COSA osservare dipende dagli OBIETTIVI   </vt:lpstr>
      <vt:lpstr>L’osservazione un procedimento di raccolta di dati selezionati con uno sguardo: •            mirato •            intenzionale •            attivo •            non generico •            guidato da obiettivi  </vt:lpstr>
      <vt:lpstr> Un momento iniziale  a cui segue il momento dell’analisi. I dati raccolti sono: • discussi •  interpretati •  valutati </vt:lpstr>
      <vt:lpstr>L’osservazione in classe a scopo progettuale Differenze con l’osservazione nella ricerca educativa: • Osservatore = conduttore del gruppo/dell’attività • Osservatore è implicato nella rete di relazioni che osserva → si  auto-osserva • Lo scopo è quello di conoscere per progettare (= formulare finalità  e obiettivi, agire, monitorare, verificare, valutare) </vt:lpstr>
      <vt:lpstr>L’osservazione psico-pedagogica   Osservazione “diretta” descrittiva, sistematica e finalizzata  con tecniche di rilevazione: •  libera (diario, protocolli,cronologie) •  video/audio registrazioni •  con griglie (check-list)  di dati sul campo, in condizioni non protette dell’osservatore </vt:lpstr>
      <vt:lpstr>Punti di attenzione per l’osservazione  • Dati di osservazione: data, ora, luogo, chi osserva chi  • Dati di contesto: quanti adulti e quanti studenti sono presenti e cosa stanno facendo; dati significativi rispetto a spazi e materiali </vt:lpstr>
      <vt:lpstr>Finalità osservazione  1.                 Sviluppare un’attenzione mirata (comprendere prima di intervenire)  2.                 Distanziarsi dalle impressioni personali  3.  Attivare un processo di autoanalisi, di autovalutazione (metodo da usare nella didattica quotidiana) </vt:lpstr>
      <vt:lpstr>I rischi •            confondere “descrizione” e “valutazione”  •            interpretare sovrapponendo le proprie esperienze •            influire sull’osservazione come osservatore vedere ciò che non c’è non vedere ciò che c’è </vt:lpstr>
      <vt:lpstr>Fase osservativa Che cosa? (per esempio, il modo in cui il piccolo gruppo di studenti interagisce in situazione di problem solving) Come? (chi effettua l’osservazione e in che modo) Quando? (durata e frequenza) Con quale tecnica? Manuale (carta/matita; automatica (video/audioregistrazioni) Con quale metodo? narrativo, con codifica (griglie, check-list) </vt:lpstr>
      <vt:lpstr>Costruzione di una check list </vt:lpstr>
      <vt:lpstr>Compito Effettuate la progettazione, scegliendo una tematica disciplinare o multidisciplinare, individuando gli obiettivi (sociali e cognitivi), le competenze, il setting. Nella vostra progettazione c’è un’attività di cooperative learning. Scegliete gli strumenti di osservazione (monitoring) che ritenete più idonei e funzionali, tra i quali uno strumento strutturato, elaborando una griglia di osservazione del comportamento sociale .  </vt:lpstr>
      <vt:lpstr>Consegna Individuate la tematica disciplinare o multidisciplinare, gli obiettivi (sociali e cognitivi) e le competenze. Progettate l’attività di cooperative learning, Individuate gli strumenti di osservazione tra le diverse tipologie esaminate e motivate la vostra scelta (“L’abbiamo scelto perché…”) Costruite la griglia da utilizzare durante l’attività progettata   TEMPO: 45 MINUTI </vt:lpstr>
      <vt:lpstr>Bibliografia P. Braga, P. Tosi, 3. L’osservazione  in Mantovani S., La ricerca sul campo in educazione, Bruno Mondatori, Milano,1995 •  E. Cohen, Organizzare i gruppi cooperativi, Erickson , Trento, 1994 • M. Comoglio, M. Cardoso, Insegnare e apprendere in gruppo, LAS, Roma, 1996 • S. Negri, Il lavoro di gruppo nella didattica, Carocci, Roma, 2005 • A. Varani, L’osservazione in classe, in A. Carletti , A. Varani, Didattica costruttivista, Erickson, Trento, pp. 213-225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PIANO NAZIONALE FORMAZIONE DOCENTI (PNFD) Priorità 4.2: Didattica per competenze, innovazione metodologica e competenze di base - Unità formativa: Cooperative learning base Ambito territoriale n.9 - Vallata del Foglia – Pesaro Scuola capofila: IISS “Mamiani” – Pesaro</dc:title>
  <dc:creator>Bruno Malena</dc:creator>
  <cp:lastModifiedBy>Assistente5</cp:lastModifiedBy>
  <cp:revision>4</cp:revision>
  <dcterms:modified xsi:type="dcterms:W3CDTF">2022-05-19T10:04:25Z</dcterms:modified>
</cp:coreProperties>
</file>