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27" r:id="rId4"/>
    <p:sldId id="257" r:id="rId5"/>
    <p:sldId id="309" r:id="rId6"/>
    <p:sldId id="315" r:id="rId7"/>
    <p:sldId id="330" r:id="rId8"/>
    <p:sldId id="331" r:id="rId9"/>
    <p:sldId id="316" r:id="rId10"/>
    <p:sldId id="317" r:id="rId11"/>
    <p:sldId id="289" r:id="rId12"/>
    <p:sldId id="276" r:id="rId13"/>
    <p:sldId id="313" r:id="rId14"/>
    <p:sldId id="325" r:id="rId15"/>
    <p:sldId id="314" r:id="rId16"/>
    <p:sldId id="306" r:id="rId17"/>
    <p:sldId id="307" r:id="rId18"/>
    <p:sldId id="259" r:id="rId19"/>
    <p:sldId id="318" r:id="rId20"/>
    <p:sldId id="319" r:id="rId21"/>
    <p:sldId id="321" r:id="rId22"/>
    <p:sldId id="322" r:id="rId23"/>
    <p:sldId id="323" r:id="rId24"/>
    <p:sldId id="324" r:id="rId25"/>
    <p:sldId id="328" r:id="rId26"/>
    <p:sldId id="329" r:id="rId27"/>
    <p:sldId id="264" r:id="rId28"/>
    <p:sldId id="278" r:id="rId29"/>
    <p:sldId id="280" r:id="rId30"/>
    <p:sldId id="279" r:id="rId31"/>
    <p:sldId id="308" r:id="rId32"/>
    <p:sldId id="310" r:id="rId33"/>
    <p:sldId id="266" r:id="rId34"/>
    <p:sldId id="267" r:id="rId35"/>
    <p:sldId id="326" r:id="rId36"/>
    <p:sldId id="268" r:id="rId37"/>
    <p:sldId id="291" r:id="rId38"/>
    <p:sldId id="320" r:id="rId39"/>
    <p:sldId id="296" r:id="rId40"/>
    <p:sldId id="300" r:id="rId41"/>
    <p:sldId id="304" r:id="rId42"/>
    <p:sldId id="270" r:id="rId43"/>
    <p:sldId id="271" r:id="rId44"/>
    <p:sldId id="301" r:id="rId45"/>
    <p:sldId id="302" r:id="rId4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87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242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29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54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388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225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451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14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88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263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303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BC5B7-E21B-4DF1-83D3-D269B2A132AD}" type="datetimeFigureOut">
              <a:rPr lang="it-IT" smtClean="0"/>
              <a:t>30/11/2021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517F-B417-41F3-BB12-8FB06D302D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291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neoassunti.indire.it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ur.gov.it/" TargetMode="External"/><Relationship Id="rId2" Type="http://schemas.openxmlformats.org/officeDocument/2006/relationships/hyperlink" Target="https://scuola2030.indire.i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svis.it/" TargetMode="External"/><Relationship Id="rId4" Type="http://schemas.openxmlformats.org/officeDocument/2006/relationships/hyperlink" Target="http://www.indire.it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FF0000"/>
                </a:solidFill>
              </a:rPr>
              <a:t>IL PERCORSO FORMATIVO DEI DOCENTI NEO-ASSUNTI E CON PASSAGGIO DI RUOLO </a:t>
            </a:r>
            <a:r>
              <a:rPr lang="it-IT" sz="4400">
                <a:solidFill>
                  <a:srgbClr val="FF0000"/>
                </a:solidFill>
              </a:rPr>
              <a:t>– INCONTRI INIZIALI 29/11/2021 E 30/11/2021</a:t>
            </a:r>
            <a:endParaRPr lang="it-IT" sz="44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D.M. 850/2015 (da Legge 107/2015)</a:t>
            </a:r>
          </a:p>
          <a:p>
            <a:r>
              <a:rPr lang="it-IT" dirty="0"/>
              <a:t>Nota 30345 del 04/10/2021</a:t>
            </a:r>
          </a:p>
          <a:p>
            <a:endParaRPr lang="it-IT" dirty="0"/>
          </a:p>
          <a:p>
            <a:r>
              <a:rPr lang="it-IT" i="1" dirty="0"/>
              <a:t>Elisa </a:t>
            </a:r>
            <a:r>
              <a:rPr lang="it-IT" i="1" dirty="0" err="1"/>
              <a:t>Gusmeroli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218976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 dirty="0"/>
            </a:br>
            <a:r>
              <a:rPr lang="it-IT" dirty="0">
                <a:solidFill>
                  <a:srgbClr val="FF0000"/>
                </a:solidFill>
              </a:rPr>
              <a:t>SERVIZI UTILI DEL PERIODO DI FORMAZIONE E PROVA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•180 GIORNI ( o in proporzione alla riduzione dell’orario di cattedra) di servizio effettivamente prestato</a:t>
            </a:r>
          </a:p>
          <a:p>
            <a:endParaRPr lang="it-IT" dirty="0"/>
          </a:p>
          <a:p>
            <a:r>
              <a:rPr lang="it-IT" b="1" dirty="0"/>
              <a:t>DI CUI:</a:t>
            </a:r>
            <a:endParaRPr lang="it-IT" dirty="0"/>
          </a:p>
          <a:p>
            <a:r>
              <a:rPr lang="it-IT" dirty="0"/>
              <a:t>•120 GIORNI di attività didattiche, ossia giorni effettivi di insegnamento +ogni altra attività preordinata al miglior svolgimento dell’azione didattica, ossia attività: </a:t>
            </a:r>
          </a:p>
          <a:p>
            <a:r>
              <a:rPr lang="it-IT" dirty="0"/>
              <a:t>-Di lezione; -di recupero; -di potenziamento; -valutative; -progettuali; -formative; -collegiali.</a:t>
            </a:r>
          </a:p>
        </p:txBody>
      </p:sp>
    </p:spTree>
    <p:extLst>
      <p:ext uri="{BB962C8B-B14F-4D97-AF65-F5344CB8AC3E}">
        <p14:creationId xmlns:p14="http://schemas.microsoft.com/office/powerpoint/2010/main" val="835424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IL PERCORSO DELL’ANNO DI FORMAZIONE-PROVA</a:t>
            </a:r>
          </a:p>
        </p:txBody>
      </p:sp>
      <p:pic>
        <p:nvPicPr>
          <p:cNvPr id="1026" name="Picture 2" descr="https://neoassunti2020.r1-it.storage.cloud.it/files/2021/INFOGRAFICA_DEF_FORM_2021.jpg?time=63739408482143687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70" y="1825625"/>
            <a:ext cx="1034186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895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ATTIVITA’ FORMATIVE: la formazione on line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PIATTAFORMA: </a:t>
            </a:r>
            <a:r>
              <a:rPr lang="it-IT" dirty="0">
                <a:hlinkClick r:id="rId2"/>
              </a:rPr>
              <a:t>http://neoassunti.indire.it</a:t>
            </a:r>
            <a:endParaRPr lang="it-IT" dirty="0"/>
          </a:p>
          <a:p>
            <a:r>
              <a:rPr lang="it-IT" dirty="0"/>
              <a:t>A) Analisi e riflessione sul proprio percorso formativo;</a:t>
            </a:r>
          </a:p>
          <a:p>
            <a:r>
              <a:rPr lang="it-IT" dirty="0"/>
              <a:t>B) Elaborazione di un proprio </a:t>
            </a:r>
            <a:r>
              <a:rPr lang="it-IT" dirty="0">
                <a:solidFill>
                  <a:srgbClr val="FF0000"/>
                </a:solidFill>
              </a:rPr>
              <a:t>PORTFOLIO professionale </a:t>
            </a:r>
            <a:r>
              <a:rPr lang="it-IT" dirty="0"/>
              <a:t>per documentare la progettazione, realizzazione e valutazione delle proprie attività didattiche;</a:t>
            </a:r>
          </a:p>
          <a:p>
            <a:r>
              <a:rPr lang="it-IT" dirty="0"/>
              <a:t>C) Compilazione di questionari per il monitoraggio delle diverse fasi del percorso formativo;</a:t>
            </a:r>
          </a:p>
          <a:p>
            <a:r>
              <a:rPr lang="it-IT" dirty="0"/>
              <a:t>D) Libera ricerca di materiali di studio, risorse didattiche etc.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333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PIATTAFORMA INDIRE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1. Guida nella redazione del </a:t>
            </a:r>
            <a:r>
              <a:rPr lang="it-IT" dirty="0" err="1"/>
              <a:t>porfolio</a:t>
            </a:r>
            <a:r>
              <a:rPr lang="it-IT" dirty="0"/>
              <a:t> formativo;</a:t>
            </a:r>
          </a:p>
          <a:p>
            <a:r>
              <a:rPr lang="it-IT" dirty="0"/>
              <a:t>2. Aiuta a DOCUMENTARE le attività svolte nell’anno di formazione/prova;</a:t>
            </a:r>
          </a:p>
          <a:p>
            <a:r>
              <a:rPr lang="it-IT" dirty="0"/>
              <a:t>3. Preparare e scaricare da qui tutti i documenti utili da consegnare al Comitato di Valutazione: bilancio iniziale delle competenze, bilancio finale e bisogni formativi futuri.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2295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D.M. 850/2015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OBIETTIVO:</a:t>
            </a:r>
          </a:p>
          <a:p>
            <a:pPr marL="514350" indent="-514350">
              <a:buAutoNum type="arabicPeriod"/>
            </a:pPr>
            <a:r>
              <a:rPr lang="it-IT" dirty="0"/>
              <a:t>Valore della FORMAZIONE PERMANENTE, STRUTTURALE;</a:t>
            </a:r>
          </a:p>
          <a:p>
            <a:pPr marL="514350" indent="-514350">
              <a:buAutoNum type="arabicPeriod"/>
            </a:pPr>
            <a:r>
              <a:rPr lang="it-IT" b="1" u="sng" dirty="0">
                <a:solidFill>
                  <a:srgbClr val="FF0000"/>
                </a:solidFill>
              </a:rPr>
              <a:t>Sollecita lo sviluppo di un’attitudine riflessiva sulla valutazione e cura della propria esperienza professionale</a:t>
            </a:r>
          </a:p>
          <a:p>
            <a:pPr marL="514350" indent="-514350">
              <a:buAutoNum type="arabicPeriod"/>
            </a:pPr>
            <a:r>
              <a:rPr lang="it-IT" b="1" dirty="0">
                <a:solidFill>
                  <a:srgbClr val="FF0000"/>
                </a:solidFill>
              </a:rPr>
              <a:t>Acquisire la padronanza degli Standard Professionali (elevati).</a:t>
            </a:r>
          </a:p>
        </p:txBody>
      </p:sp>
    </p:spTree>
    <p:extLst>
      <p:ext uri="{BB962C8B-B14F-4D97-AF65-F5344CB8AC3E}">
        <p14:creationId xmlns:p14="http://schemas.microsoft.com/office/powerpoint/2010/main" val="2261570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IL PORFOLIO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Il portfolio si compone delle seguenti attività:</a:t>
            </a:r>
          </a:p>
          <a:p>
            <a:r>
              <a:rPr lang="it-IT" dirty="0"/>
              <a:t>il </a:t>
            </a:r>
            <a:r>
              <a:rPr lang="it-IT" b="1" dirty="0">
                <a:solidFill>
                  <a:srgbClr val="FF0000"/>
                </a:solidFill>
              </a:rPr>
              <a:t>Curriculum formativo</a:t>
            </a:r>
            <a:r>
              <a:rPr lang="it-IT" dirty="0"/>
              <a:t> che ti aiuta a ripercorrere le esperienze professionali e/o educative che hanno contribuito a definirti come docente;</a:t>
            </a:r>
          </a:p>
          <a:p>
            <a:r>
              <a:rPr lang="it-IT" dirty="0"/>
              <a:t>il </a:t>
            </a:r>
            <a:r>
              <a:rPr lang="it-IT" b="1" dirty="0">
                <a:solidFill>
                  <a:srgbClr val="FF0000"/>
                </a:solidFill>
              </a:rPr>
              <a:t>Bilancio iniziale delle competenze</a:t>
            </a:r>
            <a:r>
              <a:rPr lang="it-IT" dirty="0"/>
              <a:t> per supportare l’auto-valutazione della tua professionalità in termini di competenze possedute ed orientarti nella scelta di attività formative coerenti con le tue esigenze. Questa attività è normalmente propedeutica all’elaborazione del Patto formativo;</a:t>
            </a:r>
          </a:p>
          <a:p>
            <a:r>
              <a:rPr lang="it-IT" dirty="0"/>
              <a:t>i </a:t>
            </a:r>
            <a:r>
              <a:rPr lang="it-IT" b="1" dirty="0">
                <a:solidFill>
                  <a:srgbClr val="FF0000"/>
                </a:solidFill>
              </a:rPr>
              <a:t>Laboratori formativi</a:t>
            </a:r>
            <a:r>
              <a:rPr lang="it-IT" dirty="0"/>
              <a:t> seguiti durante l'anno di prova;</a:t>
            </a:r>
          </a:p>
          <a:p>
            <a:r>
              <a:rPr lang="it-IT" dirty="0">
                <a:solidFill>
                  <a:srgbClr val="FF0000"/>
                </a:solidFill>
              </a:rPr>
              <a:t>l'</a:t>
            </a:r>
            <a:r>
              <a:rPr lang="it-IT" b="1" dirty="0">
                <a:solidFill>
                  <a:srgbClr val="FF0000"/>
                </a:solidFill>
              </a:rPr>
              <a:t>Attività didattica</a:t>
            </a:r>
            <a:r>
              <a:rPr lang="it-IT" dirty="0"/>
              <a:t> per documentare e riflettere su un’attività didattica svolta con gli allievi;</a:t>
            </a:r>
          </a:p>
          <a:p>
            <a:r>
              <a:rPr lang="it-IT" dirty="0"/>
              <a:t>il </a:t>
            </a:r>
            <a:r>
              <a:rPr lang="it-IT" b="1" dirty="0">
                <a:solidFill>
                  <a:srgbClr val="FF0000"/>
                </a:solidFill>
              </a:rPr>
              <a:t>Bilancio finale</a:t>
            </a:r>
            <a:r>
              <a:rPr lang="it-IT" dirty="0">
                <a:solidFill>
                  <a:srgbClr val="FF0000"/>
                </a:solidFill>
              </a:rPr>
              <a:t> e </a:t>
            </a:r>
            <a:r>
              <a:rPr lang="it-IT" b="1" dirty="0">
                <a:solidFill>
                  <a:srgbClr val="FF0000"/>
                </a:solidFill>
              </a:rPr>
              <a:t>Bisogni formativi</a:t>
            </a:r>
            <a:r>
              <a:rPr lang="it-IT" dirty="0"/>
              <a:t> per aiutarti a ripensare alle competenze sviluppate durante l’anno di formazione e prova ed esplicitare i tuoi bisogni formativi al termine dell’anno di prova.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65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TOOLKIT PIATTAFORMA INDIRE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Nel Toolkit </a:t>
            </a:r>
            <a:r>
              <a:rPr lang="it-IT" dirty="0"/>
              <a:t> sono disponibili fin d’ora documenti utili ai docenti per la compilazione del dossier professionale: </a:t>
            </a:r>
          </a:p>
          <a:p>
            <a:r>
              <a:rPr lang="it-IT" dirty="0"/>
              <a:t>facsimile del bilancio iniziale delle competenze </a:t>
            </a:r>
          </a:p>
          <a:p>
            <a:r>
              <a:rPr lang="it-IT" dirty="0"/>
              <a:t>Facsimile questionari di monitoraggio </a:t>
            </a:r>
          </a:p>
          <a:p>
            <a:r>
              <a:rPr lang="it-IT" dirty="0"/>
              <a:t>modelli (patto professionale, attestazioni, </a:t>
            </a:r>
            <a:r>
              <a:rPr lang="it-IT" dirty="0" err="1"/>
              <a:t>ecc</a:t>
            </a:r>
            <a:r>
              <a:rPr lang="it-IT" dirty="0"/>
              <a:t>) e documenti utili alle attività di documentazione, </a:t>
            </a:r>
            <a:r>
              <a:rPr lang="it-IT" i="1" dirty="0" err="1"/>
              <a:t>peer</a:t>
            </a:r>
            <a:r>
              <a:rPr lang="it-IT" i="1" dirty="0"/>
              <a:t> to </a:t>
            </a:r>
            <a:r>
              <a:rPr lang="it-IT" i="1" dirty="0" err="1"/>
              <a:t>peer</a:t>
            </a:r>
            <a:r>
              <a:rPr lang="it-IT" dirty="0"/>
              <a:t> e di </a:t>
            </a:r>
            <a:r>
              <a:rPr lang="it-IT" dirty="0" err="1"/>
              <a:t>visiting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1496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 </a:t>
            </a:r>
            <a:r>
              <a:rPr lang="it-IT" dirty="0">
                <a:solidFill>
                  <a:srgbClr val="FF0000"/>
                </a:solidFill>
              </a:rPr>
              <a:t>il portale </a:t>
            </a:r>
            <a:r>
              <a:rPr lang="it-IT" b="1" dirty="0">
                <a:solidFill>
                  <a:srgbClr val="FF0000"/>
                </a:solidFill>
                <a:hlinkClick r:id="rId2"/>
              </a:rPr>
              <a:t>Scuola2030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disponibili contenuti, risorse e materiali in auto-formazione </a:t>
            </a:r>
          </a:p>
          <a:p>
            <a:r>
              <a:rPr lang="it-IT" dirty="0"/>
              <a:t>per un’educazione ispirata ai valori e alla visione dell’Agenda 2030, il piano di sviluppo per l’umanità e il pianeta sottoscritto il 25 settembre 2015 da tutti i paesi delle Nazioni Unite. </a:t>
            </a:r>
          </a:p>
          <a:p>
            <a:r>
              <a:rPr lang="it-IT" dirty="0"/>
              <a:t>Scuola 2030 è un’iniziativa promossa da </a:t>
            </a:r>
            <a:r>
              <a:rPr lang="it-IT" dirty="0">
                <a:hlinkClick r:id="rId3"/>
              </a:rPr>
              <a:t>MIUR</a:t>
            </a:r>
            <a:r>
              <a:rPr lang="it-IT" dirty="0"/>
              <a:t>, </a:t>
            </a:r>
            <a:r>
              <a:rPr lang="it-IT" dirty="0">
                <a:hlinkClick r:id="rId4"/>
              </a:rPr>
              <a:t>Indire</a:t>
            </a:r>
            <a:r>
              <a:rPr lang="it-IT" dirty="0"/>
              <a:t> e </a:t>
            </a:r>
            <a:r>
              <a:rPr lang="it-IT" dirty="0" err="1">
                <a:hlinkClick r:id="rId5"/>
              </a:rPr>
              <a:t>ASviS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535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ATTIVITA’ DI FORMAZIONE</a:t>
            </a:r>
            <a:br>
              <a:rPr lang="it-IT" dirty="0">
                <a:solidFill>
                  <a:srgbClr val="FF0000"/>
                </a:solidFill>
              </a:rPr>
            </a:br>
            <a:r>
              <a:rPr lang="it-IT" sz="3200" dirty="0">
                <a:solidFill>
                  <a:srgbClr val="FF0000"/>
                </a:solidFill>
              </a:rPr>
              <a:t>(</a:t>
            </a:r>
            <a:r>
              <a:rPr lang="it-IT" sz="3200" dirty="0" err="1">
                <a:solidFill>
                  <a:srgbClr val="FF0000"/>
                </a:solidFill>
              </a:rPr>
              <a:t>a.s.</a:t>
            </a:r>
            <a:r>
              <a:rPr lang="it-IT" sz="3200" dirty="0">
                <a:solidFill>
                  <a:srgbClr val="FF0000"/>
                </a:solidFill>
              </a:rPr>
              <a:t> 2019/20 circa 33.000 docenti)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ORE</a:t>
            </a:r>
          </a:p>
          <a:p>
            <a:pPr marL="0" indent="0" algn="ctr">
              <a:buNone/>
            </a:pPr>
            <a:r>
              <a:rPr lang="it-IT" sz="3200" b="1" dirty="0">
                <a:solidFill>
                  <a:srgbClr val="FF0000"/>
                </a:solidFill>
              </a:rPr>
              <a:t>OBBLIGATORIE</a:t>
            </a:r>
          </a:p>
          <a:p>
            <a:pPr marL="0" indent="0" algn="ctr">
              <a:buNone/>
            </a:pPr>
            <a:r>
              <a:rPr lang="it-IT" sz="3200" b="1" dirty="0">
                <a:solidFill>
                  <a:schemeClr val="bg1"/>
                </a:solidFill>
              </a:rPr>
              <a:t>C </a:t>
            </a:r>
            <a:r>
              <a:rPr lang="it-IT" sz="3200" b="1" dirty="0"/>
              <a:t>PER:</a:t>
            </a:r>
          </a:p>
          <a:p>
            <a:r>
              <a:rPr lang="it-IT" sz="3200" b="1" u="sng" dirty="0">
                <a:solidFill>
                  <a:srgbClr val="FF0000"/>
                </a:solidFill>
              </a:rPr>
              <a:t>CONSOLIDARE</a:t>
            </a:r>
            <a:r>
              <a:rPr lang="it-IT" sz="3200" b="1" dirty="0"/>
              <a:t> LE COMPETENZE PROFESSIONALI DEL PROFILO DOCENTE;</a:t>
            </a:r>
          </a:p>
          <a:p>
            <a:r>
              <a:rPr lang="it-IT" sz="3200" b="1" u="sng" dirty="0">
                <a:solidFill>
                  <a:srgbClr val="FF0000"/>
                </a:solidFill>
              </a:rPr>
              <a:t>CONSOLIDARE</a:t>
            </a:r>
            <a:r>
              <a:rPr lang="it-IT" sz="3200" b="1" dirty="0"/>
              <a:t> GLI </a:t>
            </a:r>
            <a:r>
              <a:rPr lang="it-IT" sz="3200" b="1" i="1" dirty="0"/>
              <a:t>STANDARD</a:t>
            </a:r>
            <a:r>
              <a:rPr lang="it-IT" sz="3200" b="1" dirty="0"/>
              <a:t> PROFESSIONALI RICHIESTI</a:t>
            </a:r>
          </a:p>
          <a:p>
            <a:r>
              <a:rPr lang="it-IT" sz="3200" b="1" dirty="0"/>
              <a:t>SONO PARTE INTEGRANTE del servizio in periodo di formazione e prova (non possono essere rinviate o anticipate)        </a:t>
            </a:r>
            <a:r>
              <a:rPr lang="it-IT" sz="3200" b="1" dirty="0">
                <a:solidFill>
                  <a:srgbClr val="FF0000"/>
                </a:solidFill>
              </a:rPr>
              <a:t>SONO CONTESTUALI </a:t>
            </a:r>
            <a:r>
              <a:rPr lang="it-IT" sz="3200" b="1" dirty="0"/>
              <a:t>al servizio stesso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9093200" y="5435600"/>
            <a:ext cx="4826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705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solidFill>
                  <a:srgbClr val="FF0000"/>
                </a:solidFill>
              </a:rPr>
              <a:t>STANDARD </a:t>
            </a:r>
            <a:r>
              <a:rPr lang="it-IT" dirty="0">
                <a:solidFill>
                  <a:srgbClr val="FF0000"/>
                </a:solidFill>
              </a:rPr>
              <a:t>PROFESSIONALI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Corretto possesso ed esercizio delle COMPETENZE RELAZIONALI, ORGANIZZATIVE, GESTIONALI;</a:t>
            </a:r>
          </a:p>
          <a:p>
            <a:r>
              <a:rPr lang="it-IT" dirty="0"/>
              <a:t>Osservanza dei doveri connessi con lo STATUS di DIPENDENTE PUBBLICO e con la FUNZIONE DOCENTE (codici di comportamento);</a:t>
            </a:r>
          </a:p>
          <a:p>
            <a:r>
              <a:rPr lang="it-IT" dirty="0"/>
              <a:t>Partecipazione alle attività formative e raggiungimento degli obiettivi previsti dalle stesse</a:t>
            </a:r>
          </a:p>
        </p:txBody>
      </p:sp>
    </p:spTree>
    <p:extLst>
      <p:ext uri="{BB962C8B-B14F-4D97-AF65-F5344CB8AC3E}">
        <p14:creationId xmlns:p14="http://schemas.microsoft.com/office/powerpoint/2010/main" val="168585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Nota 30345 del 04 ottobre 2021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PREMESSA:</a:t>
            </a:r>
          </a:p>
          <a:p>
            <a:pPr marL="0" indent="0">
              <a:buNone/>
            </a:pPr>
            <a:r>
              <a:rPr lang="it-IT" dirty="0"/>
              <a:t>«…L’immissione in ruolo di un consistente numero di docenti, che è avvenuto all’inizio </a:t>
            </a:r>
            <a:r>
              <a:rPr lang="it-IT" dirty="0" err="1"/>
              <a:t>dell’a.s.</a:t>
            </a:r>
            <a:r>
              <a:rPr lang="it-IT" dirty="0"/>
              <a:t> 2021-22, rappresenta un’importante opportunità per il nostro sistema educativo e un arricchimento complessivo in termini di risorse umane e professionali da impiegare nel tentativo di condurre la comunità educativa al di fuori dell’emergenza sanitaria dovuta alla pandemia da SARS-CoV-2..»</a:t>
            </a:r>
          </a:p>
          <a:p>
            <a:pPr marL="0" indent="0">
              <a:buNone/>
            </a:pPr>
            <a:r>
              <a:rPr lang="it-IT" dirty="0"/>
              <a:t>Ciò significa che </a:t>
            </a:r>
          </a:p>
          <a:p>
            <a:pPr marL="0" indent="0" algn="ctr">
              <a:buNone/>
            </a:pPr>
            <a:r>
              <a:rPr lang="it-IT" b="1" dirty="0">
                <a:solidFill>
                  <a:srgbClr val="FF0000"/>
                </a:solidFill>
              </a:rPr>
              <a:t>i docenti neoassunti dovranno essere in grado, da subito, di avere piena conoscenza delle misure previste nonché degli strumenti e delle metodologie per la Didattica Digitale Integrata (DDI), in modo da garantire la continuità didattica e il diritto allo studio in qualsiasi condizione».</a:t>
            </a:r>
          </a:p>
        </p:txBody>
      </p:sp>
    </p:spTree>
    <p:extLst>
      <p:ext uri="{BB962C8B-B14F-4D97-AF65-F5344CB8AC3E}">
        <p14:creationId xmlns:p14="http://schemas.microsoft.com/office/powerpoint/2010/main" val="4151257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solidFill>
                  <a:srgbClr val="FF0000"/>
                </a:solidFill>
              </a:rPr>
              <a:t>STANDARD </a:t>
            </a:r>
            <a:r>
              <a:rPr lang="it-IT" dirty="0">
                <a:solidFill>
                  <a:srgbClr val="FF0000"/>
                </a:solidFill>
              </a:rPr>
              <a:t>PROFESSIONALI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COSA CI SI ASPETTA DA UN DOCENTE:</a:t>
            </a:r>
            <a:endParaRPr lang="it-IT" dirty="0"/>
          </a:p>
          <a:p>
            <a:r>
              <a:rPr lang="it-IT" b="1" dirty="0"/>
              <a:t>1.Dimensione culturale;</a:t>
            </a:r>
            <a:endParaRPr lang="it-IT" dirty="0"/>
          </a:p>
          <a:p>
            <a:r>
              <a:rPr lang="it-IT" b="1" dirty="0"/>
              <a:t>2.Dimensione didattica;</a:t>
            </a:r>
            <a:endParaRPr lang="it-IT" dirty="0"/>
          </a:p>
          <a:p>
            <a:r>
              <a:rPr lang="it-IT" b="1" dirty="0"/>
              <a:t>3.Dimensione organizzativa;</a:t>
            </a:r>
            <a:endParaRPr lang="it-IT" dirty="0"/>
          </a:p>
          <a:p>
            <a:r>
              <a:rPr lang="it-IT" b="1" dirty="0"/>
              <a:t>4.Dimensione istituzionale;</a:t>
            </a:r>
            <a:endParaRPr lang="it-IT" dirty="0"/>
          </a:p>
          <a:p>
            <a:r>
              <a:rPr lang="it-IT" b="1" dirty="0"/>
              <a:t>5.Dimensione formativa.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489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ATTIVITA’ FORMATIVE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50 ORE TOTALI divise in 4 fasi:</a:t>
            </a:r>
          </a:p>
          <a:p>
            <a:r>
              <a:rPr lang="it-IT" dirty="0"/>
              <a:t>1.Incontri propedeutici iniziali (3 h) e di restituzione finale (3h);</a:t>
            </a:r>
          </a:p>
          <a:p>
            <a:r>
              <a:rPr lang="it-IT" dirty="0"/>
              <a:t>2.Laboratori formativi (12 ore);</a:t>
            </a:r>
          </a:p>
          <a:p>
            <a:r>
              <a:rPr lang="it-IT" dirty="0"/>
              <a:t>3.Visite in scuole innovative;</a:t>
            </a:r>
          </a:p>
          <a:p>
            <a:r>
              <a:rPr lang="it-IT" dirty="0"/>
              <a:t>4.«peerto </a:t>
            </a:r>
            <a:r>
              <a:rPr lang="it-IT" dirty="0" err="1"/>
              <a:t>peer</a:t>
            </a:r>
            <a:r>
              <a:rPr lang="it-IT" dirty="0"/>
              <a:t>» e osservazione in classe (almeno 12 ore);</a:t>
            </a:r>
          </a:p>
          <a:p>
            <a:r>
              <a:rPr lang="it-IT" dirty="0"/>
              <a:t>5.Formazione on line (20 ore), ossia attività di rielaborazione professionale.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8527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ATTIVITA’ FORMATIVE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INCONTRI PROPEDEUTICI  INIZIALI E DI RESTITUZIONE FINALE:</a:t>
            </a:r>
          </a:p>
          <a:p>
            <a:r>
              <a:rPr lang="it-IT" dirty="0"/>
              <a:t>Organizzati da Amministrazione Scolastica Territoriale: </a:t>
            </a:r>
          </a:p>
          <a:p>
            <a:r>
              <a:rPr lang="it-IT" dirty="0"/>
              <a:t>-Almeno un incontro iniziale propedeutico e uno finale conclusivo in plenaria (totale di 6 ore);</a:t>
            </a:r>
          </a:p>
          <a:p>
            <a:r>
              <a:rPr lang="it-IT" dirty="0"/>
              <a:t>-PER: Fornire indicazioni sulle diverse fasi del percorso e illustrare i materiali di supporto. Aiutare i docenti a meglio inserirsi nelle dinamiche professionali.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5861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ATTIVITA’ FORMATIVE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Laboratori Formativi (complessive 12 ore):</a:t>
            </a:r>
          </a:p>
          <a:p>
            <a:r>
              <a:rPr lang="it-IT" i="1" dirty="0"/>
              <a:t>Progettati a livello territoriale </a:t>
            </a:r>
            <a:r>
              <a:rPr lang="it-IT" dirty="0"/>
              <a:t>tenendo conto del censimento dei bisogni formativi iniziali.</a:t>
            </a:r>
          </a:p>
          <a:p>
            <a:r>
              <a:rPr lang="it-IT" dirty="0"/>
              <a:t>ADOZIONE DI METODOLOGIE LABORATORIALI;</a:t>
            </a:r>
          </a:p>
          <a:p>
            <a:r>
              <a:rPr lang="it-IT" dirty="0"/>
              <a:t>CONTENUTI STRETTAMENTE ATTINENTI ALL’INSEGNAMENTO.</a:t>
            </a:r>
          </a:p>
          <a:p>
            <a:r>
              <a:rPr lang="it-IT" dirty="0"/>
              <a:t>La durata dei moduli –in base ai contenuti, al livello di approfondimento e alla dimensione operativa –può essere variabile(di 3 ore, di 6 ore o più).Laboratori con produzione di documentazione e attività di ricerca VALIDATA DAL DOCENTE COORDINATORE DEL LABORATORIO.</a:t>
            </a:r>
          </a:p>
        </p:txBody>
      </p:sp>
    </p:spTree>
    <p:extLst>
      <p:ext uri="{BB962C8B-B14F-4D97-AF65-F5344CB8AC3E}">
        <p14:creationId xmlns:p14="http://schemas.microsoft.com/office/powerpoint/2010/main" val="2077261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ATTIVITA’ </a:t>
            </a:r>
            <a:r>
              <a:rPr lang="it-IT" dirty="0" err="1">
                <a:solidFill>
                  <a:srgbClr val="FF0000"/>
                </a:solidFill>
              </a:rPr>
              <a:t>FORMATIVE:Tematiche</a:t>
            </a:r>
            <a:r>
              <a:rPr lang="it-IT" dirty="0">
                <a:solidFill>
                  <a:srgbClr val="FF0000"/>
                </a:solidFill>
              </a:rPr>
              <a:t> dei laboratori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/>
              <a:t>iniziative e provvedimenti legati alla gestione delle istituzioni scolastiche in fase di emergenza pandemica; </a:t>
            </a:r>
          </a:p>
          <a:p>
            <a:r>
              <a:rPr lang="it-IT" dirty="0"/>
              <a:t>• metodologie e tecnologie della didattica digitale e loro integrazione nel curricolo; </a:t>
            </a:r>
          </a:p>
          <a:p>
            <a:r>
              <a:rPr lang="it-IT" dirty="0"/>
              <a:t>• competenze digitali dei docenti; </a:t>
            </a:r>
          </a:p>
          <a:p>
            <a:r>
              <a:rPr lang="it-IT" dirty="0"/>
              <a:t>• inclusione sociale e dinamiche interculturali; </a:t>
            </a:r>
          </a:p>
          <a:p>
            <a:r>
              <a:rPr lang="it-IT" dirty="0"/>
              <a:t>• gestione della classe e dinamiche relazionali, con particolare riferimento alla prevenzione dei fenomeni di violenza, bullismo e discriminazioni; </a:t>
            </a:r>
          </a:p>
          <a:p>
            <a:r>
              <a:rPr lang="it-IT" dirty="0"/>
              <a:t>• competenze relazionali e competenze trasversali (soft-skills e character skills); • bisogni educativi speciali; </a:t>
            </a:r>
          </a:p>
          <a:p>
            <a:r>
              <a:rPr lang="it-IT" dirty="0"/>
              <a:t>• motivare gli studenti ad apprendere; </a:t>
            </a:r>
          </a:p>
          <a:p>
            <a:r>
              <a:rPr lang="it-IT" dirty="0"/>
              <a:t>• innovazione della didattica delle discipline; </a:t>
            </a:r>
          </a:p>
          <a:p>
            <a:r>
              <a:rPr lang="it-IT" dirty="0"/>
              <a:t>• insegnamento di educazione civica e sua integrazione nel curricolo; •</a:t>
            </a:r>
          </a:p>
          <a:p>
            <a:r>
              <a:rPr lang="it-IT" dirty="0"/>
              <a:t> valutazione finale degli apprendimenti; </a:t>
            </a:r>
          </a:p>
          <a:p>
            <a:r>
              <a:rPr lang="it-IT" dirty="0"/>
              <a:t>• percorsi per le Competenze Trasversali e l’Orientamento; </a:t>
            </a:r>
          </a:p>
          <a:p>
            <a:r>
              <a:rPr lang="it-IT" dirty="0"/>
              <a:t>• educazione sostenibile e transizione ecologica, con particolare riferimento al Piano “Rigenerazione Scuola” presentato nel corso del 2020-2021. </a:t>
            </a:r>
          </a:p>
        </p:txBody>
      </p:sp>
    </p:spTree>
    <p:extLst>
      <p:ext uri="{BB962C8B-B14F-4D97-AF65-F5344CB8AC3E}">
        <p14:creationId xmlns:p14="http://schemas.microsoft.com/office/powerpoint/2010/main" val="22258477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BFC48C-EAEA-4816-86C3-81035662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AMPLIARE ESPERIENZA FORMATIVA DEI LABORATORI: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A8FDE2-C648-4337-BD43-267580255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Piattaforma e-</a:t>
            </a:r>
            <a:r>
              <a:rPr lang="it-IT" dirty="0" err="1"/>
              <a:t>twinning</a:t>
            </a:r>
            <a:r>
              <a:rPr lang="it-IT" dirty="0"/>
              <a:t>: per consentire ai docenti di tutta Europa di confrontarsi, collaborare, sviluppare progetti e condividere idee in modo semplice e sicuro, sfruttando le potenzialità del web;</a:t>
            </a:r>
          </a:p>
          <a:p>
            <a:r>
              <a:rPr lang="it-IT" dirty="0"/>
              <a:t>ambiente online della Biblioteca dell’Innovazione di Indire;</a:t>
            </a:r>
          </a:p>
          <a:p>
            <a:r>
              <a:rPr lang="it-IT" dirty="0"/>
              <a:t>Piattaforma ELISA: per intervenire efficacemente sui temi del bullismo e cyber bullismo</a:t>
            </a:r>
          </a:p>
        </p:txBody>
      </p:sp>
    </p:spTree>
    <p:extLst>
      <p:ext uri="{BB962C8B-B14F-4D97-AF65-F5344CB8AC3E}">
        <p14:creationId xmlns:p14="http://schemas.microsoft.com/office/powerpoint/2010/main" val="2685983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85380D-C7D2-4E85-A15D-C04DAC81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VISITA A SCUOLE INNOVATIVE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5EE673-8F6D-4348-A85D-C4D439EFC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«A domanda degli interessati, e per un massimo di 3.000 docenti (distribuiti in base alla tabella in allegato A) saranno programmate, a cura degli USR, visite in presenza di singoli docenti neoassunti o di piccoli gruppi, a scuole accoglienti che si caratterizzano per una consolidata vocazione all’innovazione organizzativa e didattica finalizzata a favorire il confronto, il dialogo e il reciproco arricchimento»</a:t>
            </a:r>
          </a:p>
          <a:p>
            <a:pPr marL="0" indent="0">
              <a:buNone/>
            </a:pPr>
            <a:r>
              <a:rPr lang="it-IT" dirty="0"/>
              <a:t>«Questa attività potrà avere la durata massima di due giornate di “full immersion” nelle scuole accoglienti, ed è considerata sostitutiva (in parte o in toto) del monte-ore dedicato ai laboratori formativi pari a massimo 6 ore per ognuna delle due giornate.</a:t>
            </a:r>
          </a:p>
          <a:p>
            <a:pPr marL="0" indent="0">
              <a:buNone/>
            </a:pPr>
            <a:r>
              <a:rPr lang="it-IT" dirty="0"/>
              <a:t>« Laddove per esigenze connesse alle disposizioni attuali e future in merito alla prevenzione del contagio da SARS-CoV-2 non sia possibile organizzare l’attività in presenza, l’attività di </a:t>
            </a:r>
            <a:r>
              <a:rPr lang="it-IT" dirty="0" err="1"/>
              <a:t>visiting</a:t>
            </a:r>
            <a:r>
              <a:rPr lang="it-IT" dirty="0"/>
              <a:t> non sarà realizzata». </a:t>
            </a:r>
          </a:p>
        </p:txBody>
      </p:sp>
    </p:spTree>
    <p:extLst>
      <p:ext uri="{BB962C8B-B14F-4D97-AF65-F5344CB8AC3E}">
        <p14:creationId xmlns:p14="http://schemas.microsoft.com/office/powerpoint/2010/main" val="158271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AZIONI SPECIFICHE DEL DIRIGENTE SCOLASTICO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Mette a disposizione del docente neo-assunto:</a:t>
            </a:r>
          </a:p>
          <a:p>
            <a:pPr marL="0" indent="0">
              <a:buNone/>
            </a:pPr>
            <a:r>
              <a:rPr lang="it-IT" dirty="0"/>
              <a:t>1. Il Piano Triennale dell’Offerta Formativa;</a:t>
            </a:r>
          </a:p>
          <a:p>
            <a:pPr marL="0" indent="0">
              <a:buNone/>
            </a:pPr>
            <a:r>
              <a:rPr lang="it-IT" dirty="0"/>
              <a:t>2. Tutta la documentazione necessaria relativa alle classi, agli insegnamenti e ai corsi di sua pertinenza PER            redigere la propria PROGRAMMAZIONE ANNUALE;</a:t>
            </a:r>
          </a:p>
          <a:p>
            <a:r>
              <a:rPr lang="it-IT" dirty="0"/>
              <a:t>Elabora in collaborazione con il tutor il </a:t>
            </a:r>
            <a:r>
              <a:rPr lang="it-IT" i="1" dirty="0">
                <a:solidFill>
                  <a:srgbClr val="FF0000"/>
                </a:solidFill>
              </a:rPr>
              <a:t>PATTO DI SVILUPPO PROFESSIONALE del docente neo-immesso in ruolo;</a:t>
            </a:r>
          </a:p>
          <a:p>
            <a:r>
              <a:rPr lang="it-IT" dirty="0"/>
              <a:t>Visita le classi del docente neo assunto </a:t>
            </a:r>
            <a:r>
              <a:rPr lang="it-IT" dirty="0">
                <a:solidFill>
                  <a:srgbClr val="FF0000"/>
                </a:solidFill>
              </a:rPr>
              <a:t>almeno una volta</a:t>
            </a:r>
            <a:r>
              <a:rPr lang="it-IT" dirty="0"/>
              <a:t>;</a:t>
            </a:r>
          </a:p>
          <a:p>
            <a:r>
              <a:rPr lang="it-IT" dirty="0"/>
              <a:t>Al termine dell’anno di formazione presenta una relazione per ogni docente neo assunto con ogni documentazione ed evidenza necessari per formulare il parere finale;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902200" y="3129281"/>
            <a:ext cx="673100" cy="1854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159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AZIONI SPECIFICHE DEL DIRIGENTE SCOLASTICO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RUOLO DI GARANZIA GIURIDICA su tutto l’anno di prova</a:t>
            </a:r>
          </a:p>
          <a:p>
            <a:endParaRPr lang="it-IT" dirty="0"/>
          </a:p>
          <a:p>
            <a:r>
              <a:rPr lang="it-IT" dirty="0"/>
              <a:t>Al termine dell’anno di formazione convoca il </a:t>
            </a:r>
            <a:r>
              <a:rPr lang="it-IT" dirty="0">
                <a:solidFill>
                  <a:srgbClr val="FF0000"/>
                </a:solidFill>
              </a:rPr>
              <a:t>COMITATO DI VALUTAZIONE </a:t>
            </a:r>
            <a:r>
              <a:rPr lang="it-IT" dirty="0"/>
              <a:t>per l’espressione del parere (nel periodo intercorrente tra il termine delle attività didattiche e la conclusione </a:t>
            </a:r>
            <a:r>
              <a:rPr lang="it-IT" dirty="0" err="1"/>
              <a:t>dell’a.s.</a:t>
            </a:r>
            <a:r>
              <a:rPr lang="it-IT" dirty="0"/>
              <a:t>);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Il parere del comitato è obbligatorio MA NON VINCOLANTE: il Ds può discostarsi con </a:t>
            </a:r>
            <a:r>
              <a:rPr lang="it-IT" dirty="0">
                <a:solidFill>
                  <a:srgbClr val="FF0000"/>
                </a:solidFill>
              </a:rPr>
              <a:t>atto motivato</a:t>
            </a:r>
            <a:r>
              <a:rPr lang="it-IT" dirty="0"/>
              <a:t>;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4403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IL COMITATO DI VALUTAZIONE DEI DOCENTI</a:t>
            </a:r>
            <a:br>
              <a:rPr lang="it-IT" dirty="0">
                <a:solidFill>
                  <a:srgbClr val="FF0000"/>
                </a:solidFill>
              </a:rPr>
            </a:br>
            <a:r>
              <a:rPr lang="it-IT" sz="2400" dirty="0">
                <a:solidFill>
                  <a:srgbClr val="FF0000"/>
                </a:solidFill>
              </a:rPr>
              <a:t>(dura in carica 3 anni)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Presieduto dal dirigente scolastico;</a:t>
            </a:r>
          </a:p>
          <a:p>
            <a:r>
              <a:rPr lang="it-IT" dirty="0"/>
              <a:t>Composto da tre docenti dell’istituzione scolastica, di cui due scelti dal collegio dei docenti e uno dal consiglio di istituto;</a:t>
            </a:r>
          </a:p>
          <a:p>
            <a:r>
              <a:rPr lang="it-IT" dirty="0"/>
              <a:t>si integra con la partecipazione del </a:t>
            </a:r>
            <a:r>
              <a:rPr lang="it-IT" dirty="0">
                <a:solidFill>
                  <a:srgbClr val="FF0000"/>
                </a:solidFill>
              </a:rPr>
              <a:t>docente</a:t>
            </a:r>
            <a:r>
              <a:rPr lang="it-IT" dirty="0"/>
              <a:t> cui sono affidate le funzioni di </a:t>
            </a:r>
            <a:r>
              <a:rPr lang="it-IT" dirty="0">
                <a:solidFill>
                  <a:srgbClr val="FF0000"/>
                </a:solidFill>
              </a:rPr>
              <a:t>tutor</a:t>
            </a:r>
            <a:r>
              <a:rPr lang="it-IT" dirty="0"/>
              <a:t> il quale dovrà presentare un’istruttoria.</a:t>
            </a:r>
          </a:p>
        </p:txBody>
      </p:sp>
    </p:spTree>
    <p:extLst>
      <p:ext uri="{BB962C8B-B14F-4D97-AF65-F5344CB8AC3E}">
        <p14:creationId xmlns:p14="http://schemas.microsoft.com/office/powerpoint/2010/main" val="40436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AA754-A8B5-4F40-8734-4EF5F634D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«Il consolidato modello di formazione per </a:t>
            </a:r>
            <a:r>
              <a:rPr lang="it-IT" dirty="0" err="1">
                <a:solidFill>
                  <a:srgbClr val="FF0000"/>
                </a:solidFill>
              </a:rPr>
              <a:t>l’a.s.</a:t>
            </a:r>
            <a:r>
              <a:rPr lang="it-IT" dirty="0">
                <a:solidFill>
                  <a:srgbClr val="FF0000"/>
                </a:solidFill>
              </a:rPr>
              <a:t> 2021-22»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45E652-A7E2-48B4-8644-DC67422C0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«il modello di formazione per i docenti neoassunti ha subito un profondo cambiamento, in relazione a quanto previsto dal D.M. 850/2015. Il percorso è articolato nelle sue diverse fasi di incontri iniziali e finali, laboratori formativi, osservazione reciproca dell’attività didattica (peer to peer), attività sulla piattaforma on line. Determinante ai fini dell’anno di formazione e prova è il ruolo del docente tutor che affianca il docente neoassunto nel percorso del primo anno con compiti di supervisione professionale. Significative, inoltre, appaiono le attività che i neoassunti devono compiere sulla piattaforma INDIRE, come l’elaborazione di un proprio bilancio di competenze e la documentazione e riflessione sull’attività didattica che confluiscono nel portfolio professionale finale». </a:t>
            </a:r>
          </a:p>
        </p:txBody>
      </p:sp>
    </p:spTree>
    <p:extLst>
      <p:ext uri="{BB962C8B-B14F-4D97-AF65-F5344CB8AC3E}">
        <p14:creationId xmlns:p14="http://schemas.microsoft.com/office/powerpoint/2010/main" val="8734540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AZIONI SPECIFICHE DEL DIRIGENTE SCOLASTICO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541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Terminata la fase istruttoria, il Ds emette </a:t>
            </a:r>
          </a:p>
          <a:p>
            <a:pPr marL="0" indent="0" algn="ctr">
              <a:buNone/>
            </a:pPr>
            <a:r>
              <a:rPr lang="it-IT" sz="3200" dirty="0">
                <a:solidFill>
                  <a:srgbClr val="FF0000"/>
                </a:solidFill>
              </a:rPr>
              <a:t>PROVVEDIMENTO MOTIVATO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Conferma in ruolo                          ripetizione del periodo di formazione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Entrambi i provvedimenti devono essere adottati e comunicati all’interessato </a:t>
            </a:r>
            <a:r>
              <a:rPr lang="it-IT" dirty="0">
                <a:solidFill>
                  <a:srgbClr val="FF0000"/>
                </a:solidFill>
              </a:rPr>
              <a:t>ENTRO IL 31 AGOSTO </a:t>
            </a:r>
            <a:r>
              <a:rPr lang="it-IT" dirty="0"/>
              <a:t>dell’anno scolastico di riferimento.</a:t>
            </a:r>
          </a:p>
          <a:p>
            <a:pPr marL="0" indent="0">
              <a:buNone/>
            </a:pPr>
            <a:r>
              <a:rPr lang="it-IT" dirty="0"/>
              <a:t>La mancata conclusione della procedura entro il termine o il suo erroneo svolgimento determinano PROFILI DI RESPONSABILITA’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2755900" y="252704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8839200" y="2463294"/>
            <a:ext cx="660400" cy="11308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561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IL TUTOR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 tutor assegnato ad ogni docente (</a:t>
            </a:r>
            <a:r>
              <a:rPr lang="it-IT" dirty="0" err="1"/>
              <a:t>max</a:t>
            </a:r>
            <a:r>
              <a:rPr lang="it-IT" dirty="0"/>
              <a:t> 3 docenti affidati al medesimo tutor)</a:t>
            </a:r>
          </a:p>
          <a:p>
            <a:r>
              <a:rPr lang="it-IT" dirty="0"/>
              <a:t>Preferibilmente: della stessa disciplina, della stessa area disciplinare, della stessa tipologia di cattedra.</a:t>
            </a:r>
          </a:p>
          <a:p>
            <a:r>
              <a:rPr lang="it-IT" dirty="0"/>
              <a:t>Operante nello stesso plesso.</a:t>
            </a:r>
          </a:p>
          <a:p>
            <a:r>
              <a:rPr lang="it-IT" dirty="0"/>
              <a:t>Le attività svolte dal tutor potranno essere attestate e riconosciute dal DS come iniziative di formazione (art. 1 co. 124 L. 107/15)</a:t>
            </a:r>
          </a:p>
        </p:txBody>
      </p:sp>
    </p:spTree>
    <p:extLst>
      <p:ext uri="{BB962C8B-B14F-4D97-AF65-F5344CB8AC3E}">
        <p14:creationId xmlns:p14="http://schemas.microsoft.com/office/powerpoint/2010/main" val="4061256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PEER TO PEER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Il </a:t>
            </a:r>
            <a:r>
              <a:rPr lang="it-IT" i="1" dirty="0" err="1"/>
              <a:t>peer</a:t>
            </a:r>
            <a:r>
              <a:rPr lang="it-IT" i="1" dirty="0"/>
              <a:t> to </a:t>
            </a:r>
            <a:r>
              <a:rPr lang="it-IT" i="1" dirty="0" err="1"/>
              <a:t>peer</a:t>
            </a:r>
            <a:r>
              <a:rPr lang="it-IT" i="1" dirty="0"/>
              <a:t> </a:t>
            </a:r>
            <a:r>
              <a:rPr lang="it-IT" dirty="0"/>
              <a:t>è una delle attività fondamentali dell’anno di formazione e prova. </a:t>
            </a:r>
          </a:p>
          <a:p>
            <a:pPr marL="0" indent="0">
              <a:buNone/>
            </a:pPr>
            <a:r>
              <a:rPr lang="it-IT" dirty="0"/>
              <a:t>Nelle 12 ore previste per questa attività si esplica la parte più significativa della relazione tra il docente neoassunto e il suo tutor accogliente. Tale attività prevede la progettazione, l’osservazione strutturata e reciproca dell’azione didattica nelle rispettive classi, la rielaborazione condivisa di quanto osservato. Dovendo e volendo sperimentare questa attività durante il tempo della sospensione della didattica in presenza (nota 279 del 8/3/2020 e nota 368 del 13/3/2020),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suggerisce di effettuare la progettazione osservazione relativamente alle occasioni di didattica a distanza che ciascun docente sta mettendo in atto.</a:t>
            </a:r>
          </a:p>
        </p:txBody>
      </p:sp>
    </p:spTree>
    <p:extLst>
      <p:ext uri="{BB962C8B-B14F-4D97-AF65-F5344CB8AC3E}">
        <p14:creationId xmlns:p14="http://schemas.microsoft.com/office/powerpoint/2010/main" val="39490237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AZIONI SPECIFICHE DEL TUTOR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Accogliere il neo assunto nella comunità professionale;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Favorire la sua partecipazione ai diversi momenti della vita collegiale;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Collaborare per migliorarne in ogni modo la qualità e l’efficacia dell’insegnamento 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Condividere il bilancio iniziale delle competenze, l’analisi dei bisogni formativi e gli obiettivi della formazione del docente;</a:t>
            </a:r>
          </a:p>
          <a:p>
            <a:pPr marL="0" indent="0">
              <a:buNone/>
            </a:pPr>
            <a:r>
              <a:rPr lang="it-IT" dirty="0"/>
              <a:t>Condividere la programmazione annuale.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483100" y="3975100"/>
            <a:ext cx="736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84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AZIONI SPECIFICHE DEL TUTOR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4. Predisposizione di reciproci momenti di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osservazione in classe</a:t>
            </a:r>
            <a:r>
              <a:rPr lang="it-IT" dirty="0"/>
              <a:t>:</a:t>
            </a:r>
          </a:p>
          <a:p>
            <a:pPr marL="0" indent="0" algn="ctr">
              <a:buNone/>
            </a:pPr>
            <a:r>
              <a:rPr lang="it-IT" dirty="0"/>
              <a:t>PEER TO PEER – FORMAZIONE TRA PARI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Per:</a:t>
            </a:r>
          </a:p>
          <a:p>
            <a:pPr marL="514350" indent="-514350" algn="just">
              <a:buAutoNum type="alphaUcPeriod"/>
            </a:pPr>
            <a:r>
              <a:rPr lang="it-IT" dirty="0"/>
              <a:t>Migliorare le PRATICHE DIDATTICHE</a:t>
            </a:r>
          </a:p>
          <a:p>
            <a:pPr marL="514350" indent="-514350" algn="just">
              <a:buAutoNum type="alphaUcPeriod"/>
            </a:pPr>
            <a:r>
              <a:rPr lang="it-IT" dirty="0"/>
              <a:t>Stimolare la RIFLESSIONE condivisa su aspetti salienti dell’insegnamento</a:t>
            </a: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5664200" y="2857500"/>
            <a:ext cx="508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3086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AZIONI SPECIFICHE DEL TUTOR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Verificare </a:t>
            </a:r>
            <a:r>
              <a:rPr lang="it-IT" dirty="0">
                <a:solidFill>
                  <a:srgbClr val="FF0000"/>
                </a:solidFill>
              </a:rPr>
              <a:t>EFFICACIA COMUNICATIVA </a:t>
            </a:r>
            <a:r>
              <a:rPr lang="it-IT" dirty="0"/>
              <a:t>DEL DOCENTE;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Testarne la </a:t>
            </a:r>
            <a:r>
              <a:rPr lang="it-IT" dirty="0">
                <a:solidFill>
                  <a:srgbClr val="FF0000"/>
                </a:solidFill>
              </a:rPr>
              <a:t>TEMPERATURA EMOTIVA </a:t>
            </a:r>
            <a:r>
              <a:rPr lang="it-IT" dirty="0"/>
              <a:t>e la cura del </a:t>
            </a:r>
            <a:r>
              <a:rPr lang="it-IT" dirty="0" err="1"/>
              <a:t>setting</a:t>
            </a:r>
            <a:r>
              <a:rPr lang="it-IT" dirty="0"/>
              <a:t> scolastico.</a:t>
            </a:r>
          </a:p>
        </p:txBody>
      </p:sp>
    </p:spTree>
    <p:extLst>
      <p:ext uri="{BB962C8B-B14F-4D97-AF65-F5344CB8AC3E}">
        <p14:creationId xmlns:p14="http://schemas.microsoft.com/office/powerpoint/2010/main" val="19564200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OSSERVAZIONE IN CLASSE (almeno 12 ore)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Tutor-docente/docente-tutor</a:t>
            </a:r>
          </a:p>
          <a:p>
            <a:pPr marL="0" indent="0">
              <a:buNone/>
            </a:pPr>
            <a:r>
              <a:rPr lang="it-IT" dirty="0"/>
              <a:t>Progettazione </a:t>
            </a:r>
            <a:r>
              <a:rPr lang="it-IT" dirty="0">
                <a:solidFill>
                  <a:srgbClr val="FF0000"/>
                </a:solidFill>
              </a:rPr>
              <a:t>preventiva</a:t>
            </a:r>
            <a:r>
              <a:rPr lang="it-IT" dirty="0"/>
              <a:t> e riflessione </a:t>
            </a:r>
            <a:r>
              <a:rPr lang="it-IT" dirty="0">
                <a:solidFill>
                  <a:srgbClr val="FF0000"/>
                </a:solidFill>
              </a:rPr>
              <a:t>successiva</a:t>
            </a:r>
            <a:r>
              <a:rPr lang="it-IT" dirty="0"/>
              <a:t> su: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MODALITA’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CONDUZIONE </a:t>
            </a:r>
            <a:r>
              <a:rPr lang="it-IT" dirty="0"/>
              <a:t>DELLE </a:t>
            </a:r>
            <a:r>
              <a:rPr lang="it-IT" u="sng" dirty="0"/>
              <a:t>ATTIVITA’ E DELLE LEZIONI</a:t>
            </a:r>
            <a:r>
              <a:rPr lang="it-IT" dirty="0"/>
              <a:t>;</a:t>
            </a:r>
          </a:p>
          <a:p>
            <a:r>
              <a:rPr lang="it-IT" dirty="0"/>
              <a:t>MODALITA’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SOSTEGNO </a:t>
            </a:r>
            <a:r>
              <a:rPr lang="it-IT" dirty="0"/>
              <a:t>DELLA </a:t>
            </a:r>
            <a:r>
              <a:rPr lang="it-IT" u="sng" dirty="0"/>
              <a:t>MOTIVAZIONE DEGLI ALLIEVI</a:t>
            </a:r>
            <a:r>
              <a:rPr lang="it-IT" dirty="0"/>
              <a:t>;</a:t>
            </a:r>
          </a:p>
          <a:p>
            <a:r>
              <a:rPr lang="it-IT" dirty="0"/>
              <a:t>MODALITA’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COSTRUZIONE </a:t>
            </a:r>
            <a:r>
              <a:rPr lang="it-IT" dirty="0"/>
              <a:t>DI UN </a:t>
            </a:r>
            <a:r>
              <a:rPr lang="it-IT" u="sng" dirty="0"/>
              <a:t>POSITIVO CLIMA-CLASSE;</a:t>
            </a:r>
          </a:p>
          <a:p>
            <a:r>
              <a:rPr lang="it-IT" dirty="0"/>
              <a:t>MODALITA’ 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FORMATIVA </a:t>
            </a:r>
            <a:r>
              <a:rPr lang="it-IT" u="sng" dirty="0"/>
              <a:t>DEGLI APPRENDIMENTI.</a:t>
            </a:r>
          </a:p>
        </p:txBody>
      </p:sp>
    </p:spTree>
    <p:extLst>
      <p:ext uri="{BB962C8B-B14F-4D97-AF65-F5344CB8AC3E}">
        <p14:creationId xmlns:p14="http://schemas.microsoft.com/office/powerpoint/2010/main" val="8981033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FINALITA’ DELLA RECIPROCA OSSERVAZIONE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migliorare le pratiche didattiche e la riflessione sugli aspetti caratterizzanti l’insegnamento. </a:t>
            </a:r>
          </a:p>
          <a:p>
            <a:r>
              <a:rPr lang="it-IT" dirty="0"/>
              <a:t>sviluppare, nel docente in anno di prova e formazione, </a:t>
            </a:r>
            <a:r>
              <a:rPr lang="it-IT" u="sng" dirty="0">
                <a:solidFill>
                  <a:srgbClr val="FF0000"/>
                </a:solidFill>
              </a:rPr>
              <a:t>competenze sulla conduzione</a:t>
            </a:r>
            <a:r>
              <a:rPr lang="it-IT" dirty="0"/>
              <a:t> della classe e sulle attività di insegnamento, sul </a:t>
            </a:r>
            <a:r>
              <a:rPr lang="it-IT" u="sng" dirty="0">
                <a:solidFill>
                  <a:srgbClr val="FF0000"/>
                </a:solidFill>
              </a:rPr>
              <a:t>sostegno alla motivazione</a:t>
            </a:r>
            <a:r>
              <a:rPr lang="it-IT" dirty="0"/>
              <a:t> degli allievi, sulla </a:t>
            </a:r>
            <a:r>
              <a:rPr lang="it-IT" u="sng" dirty="0">
                <a:solidFill>
                  <a:srgbClr val="FF0000"/>
                </a:solidFill>
              </a:rPr>
              <a:t>costruzione di climi positivi e motivanti </a:t>
            </a:r>
            <a:r>
              <a:rPr lang="it-IT" dirty="0"/>
              <a:t>e sulle </a:t>
            </a:r>
            <a:r>
              <a:rPr lang="it-IT" u="sng" dirty="0">
                <a:solidFill>
                  <a:srgbClr val="FF0000"/>
                </a:solidFill>
              </a:rPr>
              <a:t>modalità di verifica </a:t>
            </a:r>
            <a:r>
              <a:rPr lang="it-IT" dirty="0"/>
              <a:t>degli apprendimenti.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17601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SCHEDA DI OSSERVAZIONE TUTOR-DOCENTE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it-IT" dirty="0"/>
          </a:p>
          <a:p>
            <a:r>
              <a:rPr lang="it-IT" dirty="0"/>
              <a:t>•</a:t>
            </a:r>
            <a:r>
              <a:rPr lang="it-IT" b="1" dirty="0"/>
              <a:t>Esempio di mappa aperta riportata nelle </a:t>
            </a:r>
            <a:r>
              <a:rPr lang="it-IT" b="1" i="1" dirty="0"/>
              <a:t>Linee guida USR E-R citate </a:t>
            </a:r>
            <a:endParaRPr lang="it-IT" dirty="0"/>
          </a:p>
          <a:p>
            <a:r>
              <a:rPr lang="it-IT" dirty="0"/>
              <a:t>•</a:t>
            </a:r>
            <a:r>
              <a:rPr lang="it-IT" i="1" dirty="0"/>
              <a:t>Strategie didattiche: </a:t>
            </a:r>
            <a:r>
              <a:rPr lang="it-IT" dirty="0"/>
              <a:t>strutturazione dell’attività, stile comunicativo, sostegno all’apprendimento… </a:t>
            </a:r>
          </a:p>
          <a:p>
            <a:r>
              <a:rPr lang="it-IT" dirty="0"/>
              <a:t>•</a:t>
            </a:r>
            <a:r>
              <a:rPr lang="it-IT" i="1" dirty="0"/>
              <a:t>Gestione della classe: </a:t>
            </a:r>
            <a:r>
              <a:rPr lang="it-IT" dirty="0"/>
              <a:t>uso del tempo, organizzazione degli spazi, motivazione allo studio… </a:t>
            </a:r>
          </a:p>
          <a:p>
            <a:r>
              <a:rPr lang="it-IT" dirty="0"/>
              <a:t>•</a:t>
            </a:r>
            <a:r>
              <a:rPr lang="it-IT" i="1" dirty="0"/>
              <a:t>Relazione: </a:t>
            </a:r>
            <a:r>
              <a:rPr lang="it-IT" dirty="0"/>
              <a:t>empatia, accoglienza, solidarietà, spirito cooperativo, conflitti… </a:t>
            </a:r>
          </a:p>
          <a:p>
            <a:r>
              <a:rPr lang="it-IT" dirty="0"/>
              <a:t>•</a:t>
            </a:r>
            <a:r>
              <a:rPr lang="it-IT" i="1" dirty="0"/>
              <a:t>Utilizzo dei laboratori</a:t>
            </a:r>
            <a:r>
              <a:rPr lang="it-IT" dirty="0"/>
              <a:t>: biblioteca, laboratori disciplinari e di informatica, attività in partenariato con esperti… </a:t>
            </a:r>
          </a:p>
          <a:p>
            <a:r>
              <a:rPr lang="it-IT" dirty="0"/>
              <a:t>•</a:t>
            </a:r>
            <a:r>
              <a:rPr lang="it-IT" i="1" dirty="0"/>
              <a:t>Utilizzo dell’extra-classe: </a:t>
            </a:r>
            <a:r>
              <a:rPr lang="it-IT" dirty="0"/>
              <a:t>territorio in cui è inserita la scuola, gita scolastica, viaggio di istruzione, gemellaggio… </a:t>
            </a:r>
          </a:p>
          <a:p>
            <a:r>
              <a:rPr lang="it-IT" dirty="0"/>
              <a:t>•</a:t>
            </a:r>
            <a:r>
              <a:rPr lang="it-IT" i="1" dirty="0"/>
              <a:t>Utilizzo delle nuove tecnologie: </a:t>
            </a:r>
            <a:r>
              <a:rPr lang="it-IT" dirty="0"/>
              <a:t>pc in classe, LIM, documentari e film…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76904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OSSERVAZIONE DELLE SITUAZIONI DI 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it-IT" dirty="0"/>
              <a:t>Spiegazione;</a:t>
            </a:r>
          </a:p>
          <a:p>
            <a:pPr fontAlgn="base"/>
            <a:r>
              <a:rPr lang="it-IT" dirty="0"/>
              <a:t>Correzione di un compito scritto;</a:t>
            </a:r>
          </a:p>
          <a:p>
            <a:pPr fontAlgn="base"/>
            <a:r>
              <a:rPr lang="it-IT" dirty="0"/>
              <a:t>Conversazione/Discussione;</a:t>
            </a:r>
          </a:p>
          <a:p>
            <a:pPr fontAlgn="base"/>
            <a:r>
              <a:rPr lang="it-IT" dirty="0"/>
              <a:t>Attività cooperativa;</a:t>
            </a:r>
          </a:p>
          <a:p>
            <a:pPr fontAlgn="base"/>
            <a:r>
              <a:rPr lang="it-IT" dirty="0"/>
              <a:t>Unità didattica sull’inclusione (educazione alla convivenza civile).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09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NOTA MINISTERO ISTRUZIONE 4731 11/03/2020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dirty="0"/>
              <a:t> “…</a:t>
            </a:r>
            <a:r>
              <a:rPr lang="it-IT" i="1" dirty="0"/>
              <a:t>fino al cessare dell’emergenza e comunque fino a diversa comunicazione delle autorità competenti, le attività formative rivolte ai docenti neoassunti 2019-2020 (nota DGPER </a:t>
            </a:r>
            <a:r>
              <a:rPr lang="it-IT" i="1" dirty="0" err="1"/>
              <a:t>prot</a:t>
            </a:r>
            <a:r>
              <a:rPr lang="it-IT" i="1" dirty="0"/>
              <a:t>. n. 39533 del 4/9/2019), ai docenti impegnati sulle attività di sostegno (nota DGPER </a:t>
            </a:r>
            <a:r>
              <a:rPr lang="it-IT" i="1" dirty="0" err="1"/>
              <a:t>prot</a:t>
            </a:r>
            <a:r>
              <a:rPr lang="it-IT" i="1" dirty="0"/>
              <a:t>. n. 2215 del 26/11/2019) ai docenti in servizio (nota DGPER </a:t>
            </a:r>
            <a:r>
              <a:rPr lang="it-IT" i="1" dirty="0" err="1"/>
              <a:t>prot</a:t>
            </a:r>
            <a:r>
              <a:rPr lang="it-IT" i="1" dirty="0"/>
              <a:t>. n. 49062 del 28/11/2019), ai dirigenti scolastici neoassunti </a:t>
            </a:r>
            <a:r>
              <a:rPr lang="it-IT" i="1" dirty="0" err="1"/>
              <a:t>a.s.</a:t>
            </a:r>
            <a:r>
              <a:rPr lang="it-IT" i="1" dirty="0"/>
              <a:t> 2019-2020 (nota DGPER </a:t>
            </a:r>
            <a:r>
              <a:rPr lang="it-IT" i="1" dirty="0" err="1"/>
              <a:t>prot</a:t>
            </a:r>
            <a:r>
              <a:rPr lang="it-IT" i="1" dirty="0"/>
              <a:t>. n. 48961 del 27/11/2019) e in generale </a:t>
            </a:r>
            <a:r>
              <a:rPr lang="it-IT" b="1" i="1" dirty="0"/>
              <a:t>tutte le iniziative di formazione riguardanti il personale della scuola dovranno essere realizzate con modalità telematiche svolte a distanza</a:t>
            </a:r>
            <a:r>
              <a:rPr lang="it-IT" dirty="0"/>
              <a:t>”.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165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DOCUMENTAZIONE DI FASI SIGNIFICATIVE DELLA PROGETTAZIONE DIDATTICA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4400" dirty="0">
                <a:solidFill>
                  <a:srgbClr val="FF0000"/>
                </a:solidFill>
              </a:rPr>
              <a:t>1 attività da documentare</a:t>
            </a:r>
          </a:p>
          <a:p>
            <a:pPr marL="0" indent="0" algn="ctr">
              <a:buNone/>
            </a:pPr>
            <a:endParaRPr lang="it-IT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dirty="0"/>
              <a:t>Accompagnata da una riflessione guidata del Tutor</a:t>
            </a:r>
          </a:p>
          <a:p>
            <a:pPr marL="0" indent="0" algn="ctr">
              <a:buNone/>
            </a:pPr>
            <a:r>
              <a:rPr lang="it-IT" sz="3600" dirty="0"/>
              <a:t>accogliente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6096000" y="260315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09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La scheda di progettazione dell’attività didattica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Argomento oggetto dell’attività didattica;</a:t>
            </a:r>
          </a:p>
          <a:p>
            <a:r>
              <a:rPr lang="it-IT" dirty="0"/>
              <a:t>Obiettivi;</a:t>
            </a:r>
          </a:p>
          <a:p>
            <a:r>
              <a:rPr lang="it-IT" dirty="0"/>
              <a:t>Fasi di lavoro;</a:t>
            </a:r>
          </a:p>
          <a:p>
            <a:r>
              <a:rPr lang="it-IT" dirty="0"/>
              <a:t>Metodi e strumenti di valutazione;</a:t>
            </a:r>
          </a:p>
          <a:p>
            <a:r>
              <a:rPr lang="it-IT" dirty="0"/>
              <a:t>L’attività didattica fa riferimento ad uno dei laboratori formativi seguiti e/o all’esperienza di visita formativa alle scuole innovative? (specificare il tema)</a:t>
            </a:r>
          </a:p>
          <a:p>
            <a:r>
              <a:rPr lang="it-IT" dirty="0"/>
              <a:t>Specificare le strategie didattiche </a:t>
            </a:r>
            <a:r>
              <a:rPr lang="it-IT"/>
              <a:t>e l’uso di ICT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87416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C00000"/>
                </a:solidFill>
              </a:rPr>
              <a:t>PERSONALIZZAZIONE DELLE ATTIVITA’ DI FORMAZIONE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Dirigente Scolastico (sentito il Tutor) </a:t>
            </a:r>
          </a:p>
          <a:p>
            <a:pPr marL="0" indent="0" algn="ctr">
              <a:buNone/>
            </a:pPr>
            <a:r>
              <a:rPr lang="it-IT" dirty="0"/>
              <a:t>ELABORA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UN APPOSITO </a:t>
            </a:r>
            <a:r>
              <a:rPr lang="it-IT" sz="3600" dirty="0">
                <a:solidFill>
                  <a:srgbClr val="FF0000"/>
                </a:solidFill>
              </a:rPr>
              <a:t>PATTO PER LO SVILUPPO PROFESSIONALE</a:t>
            </a:r>
          </a:p>
          <a:p>
            <a:pPr marL="0" indent="0" algn="just">
              <a:buNone/>
            </a:pPr>
            <a:r>
              <a:rPr lang="it-IT" sz="2400" dirty="0">
                <a:solidFill>
                  <a:srgbClr val="FF0000"/>
                </a:solidFill>
              </a:rPr>
              <a:t>SPECIFICO PER OGNI DOCENTE NEO IMMESSO IN RUOLO</a:t>
            </a:r>
          </a:p>
          <a:p>
            <a:pPr marL="0" indent="0" algn="just">
              <a:buNone/>
            </a:pPr>
            <a:r>
              <a:rPr lang="it-IT" sz="2400" dirty="0"/>
              <a:t>Sono esplicati tutti gli obiettivi di sviluppo delle competenze da raggiungere attraverso le 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ctr">
              <a:buNone/>
            </a:pPr>
            <a:r>
              <a:rPr lang="it-IT" sz="3600" dirty="0">
                <a:solidFill>
                  <a:srgbClr val="FF0000"/>
                </a:solidFill>
              </a:rPr>
              <a:t>ATTIVITA’ FORMATIVE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956300" y="2722563"/>
            <a:ext cx="495300" cy="558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5740400" y="4737100"/>
            <a:ext cx="711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5741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PERSONALIZZAZIONE DELLE ATTIVITA’ DI FORMAZIONE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Al termine del periodo di prova:</a:t>
            </a:r>
          </a:p>
          <a:p>
            <a:pPr marL="0" indent="0">
              <a:buNone/>
            </a:pPr>
            <a:r>
              <a:rPr lang="it-IT" dirty="0"/>
              <a:t>IL DOCENTE NEO ASSUNTO TRACCIA UN NUOVO BILANCIO DELLE COMPETENZE FINALI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PER REGISTRARE I PROGRESSI DI PROFESSIONALITA’</a:t>
            </a:r>
          </a:p>
          <a:p>
            <a:pPr marL="0" indent="0">
              <a:buNone/>
            </a:pPr>
            <a:r>
              <a:rPr lang="it-IT" dirty="0"/>
              <a:t>PER REGISTRARE L’IMPATTO DELLE AZIONI FORMATIVE REALIZZATE</a:t>
            </a:r>
          </a:p>
          <a:p>
            <a:pPr marL="0" indent="0">
              <a:buNone/>
            </a:pPr>
            <a:r>
              <a:rPr lang="it-IT" dirty="0"/>
              <a:t>PER IPOTIZZARE GLI SVILUPPI ULTERIORI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432300" y="2971800"/>
            <a:ext cx="762000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2363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PERSONALIZZAZIONE DELLE ATTIVITA’ DI 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78% dei docenti in formazione nello scorso anno scolastico in Lombardia ha segnalato la necessità di formarsi sulla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4000" b="1" dirty="0">
                <a:solidFill>
                  <a:srgbClr val="FF0000"/>
                </a:solidFill>
              </a:rPr>
              <a:t>VALUTAZIONE DIDATTICA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832389" y="3772930"/>
            <a:ext cx="329514" cy="5436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79416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</a:rPr>
              <a:t>DOCUMENTAZIONE PER IL COMITATO DI VALUTAZIONE </a:t>
            </a:r>
            <a:br>
              <a:rPr lang="it-IT" sz="3200" b="1" dirty="0">
                <a:solidFill>
                  <a:srgbClr val="FF0000"/>
                </a:solidFill>
              </a:rPr>
            </a:br>
            <a:r>
              <a:rPr lang="it-IT" sz="3200" b="1" dirty="0">
                <a:solidFill>
                  <a:srgbClr val="FF0000"/>
                </a:solidFill>
              </a:rPr>
              <a:t>(da consegnare a cura Ds almeno 5 gg prima della data del colloquio)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dossier generato con INDIRE: Curriculum formativo (obbligatorio: bilancio competenze iniziali, finali, formazione futura), Attività didattica </a:t>
            </a:r>
          </a:p>
          <a:p>
            <a:pPr algn="ctr"/>
            <a:r>
              <a:rPr lang="it-IT" dirty="0">
                <a:solidFill>
                  <a:schemeClr val="accent4">
                    <a:lumMod val="75000"/>
                  </a:schemeClr>
                </a:solidFill>
              </a:rPr>
              <a:t>PIU’</a:t>
            </a:r>
          </a:p>
          <a:p>
            <a:r>
              <a:rPr lang="it-IT" dirty="0"/>
              <a:t>Allegare a parte  i file relativi alle presentazioni multimediali della Attività didattica, i 2 Bilanci di competenze e i Bisogni formativi.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04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NOTA MINISTERIALE n. 7304 del 27/03/2020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LABORATORI FORMATIVI:</a:t>
            </a:r>
          </a:p>
          <a:p>
            <a:r>
              <a:rPr lang="it-IT" dirty="0"/>
              <a:t>Ferma restando la complessiva durata di 12 ore di fruizione totale per i laboratori, si consiglia di proporre per ogni docente neo-assunto la frequenza di due soli laboratori in modalità a distanza, in modo da dedicare un tempo adeguato sia alle attività in sincrono (video lezioni, interazione nella classe virtuale, ecc.) sia ai momenti di preparazione, studio personale e rielaborazione, con un feedback finale assicurato dal formatore. </a:t>
            </a:r>
          </a:p>
          <a:p>
            <a:r>
              <a:rPr lang="it-IT" dirty="0"/>
              <a:t>Il ruolo del formatore dovrà essere improntato a facilitare le relazioni tra i docenti neoassunti, anche in questo nuovo contesto formativo.</a:t>
            </a:r>
          </a:p>
          <a:p>
            <a:r>
              <a:rPr lang="it-IT" dirty="0"/>
              <a:t>I laboratori sono gestiti a distanza, attraverso strumenti sincroni e asincroni</a:t>
            </a:r>
          </a:p>
        </p:txBody>
      </p:sp>
    </p:spTree>
    <p:extLst>
      <p:ext uri="{BB962C8B-B14F-4D97-AF65-F5344CB8AC3E}">
        <p14:creationId xmlns:p14="http://schemas.microsoft.com/office/powerpoint/2010/main" val="161381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9640" y="298623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>
                <a:solidFill>
                  <a:srgbClr val="FF0000"/>
                </a:solidFill>
              </a:rPr>
              <a:t>CHI E’ TENUTO AD EFFETTUARE IL PERIODO DI FORMAZIONE E DI PROVA?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neoassunti a tempo indeterminato al primo anno di servizio; </a:t>
            </a:r>
          </a:p>
          <a:p>
            <a:r>
              <a:rPr lang="it-IT" dirty="0"/>
              <a:t>o assunti a tempo indeterminato negli anni precedenti per i quali sia stata richiesta la proroga del periodo di formazione e prova o che non abbiano potuto completarlo; </a:t>
            </a:r>
          </a:p>
          <a:p>
            <a:r>
              <a:rPr lang="it-IT" dirty="0"/>
              <a:t>o personale che, in caso di valutazione negativa, debbano ripetere il periodo di formazione e prova; </a:t>
            </a:r>
          </a:p>
          <a:p>
            <a:r>
              <a:rPr lang="it-IT" dirty="0"/>
              <a:t>o personale che abbia ottenuto il passaggio di ruolo; </a:t>
            </a:r>
          </a:p>
          <a:p>
            <a:r>
              <a:rPr lang="it-IT" dirty="0"/>
              <a:t>o personale neoassunto su posti di cui all’art. 59, comma 4 del D.L. 73/2021 convertito con modificazioni dalla Legge 106/2021, con prova disciplinare successiva secondo le disposizioni di cui al DM 242/2021. Laddove il personale abbia già esperito positivamente il periodo di formazione e prova nello stesso ordine e grado, sarà comunque soggetto allo svolgimento della prova disciplinare di cui al citato comma 7 del D.L. 73/2021. I docenti, assunti con contratto a tempo determinato </a:t>
            </a:r>
            <a:r>
              <a:rPr lang="it-IT" dirty="0" err="1"/>
              <a:t>nell’a.s.</a:t>
            </a:r>
            <a:r>
              <a:rPr lang="it-IT" dirty="0"/>
              <a:t> 2018/2019 da DDG 85/2018 e per i quali si</a:t>
            </a:r>
          </a:p>
        </p:txBody>
      </p:sp>
    </p:spTree>
    <p:extLst>
      <p:ext uri="{BB962C8B-B14F-4D97-AF65-F5344CB8AC3E}">
        <p14:creationId xmlns:p14="http://schemas.microsoft.com/office/powerpoint/2010/main" val="1566073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36DF1C-FEC9-41B3-80B9-B6C1C6D6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CHI E’ TENUTO AD EFFETTUARE IL PERIODO DI FORMAZIONE E DI PROVA?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62784B-93E7-40AA-93B5-EFA8F76FD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docenti, assunti con contratto a tempo determinato </a:t>
            </a:r>
            <a:r>
              <a:rPr lang="it-IT" dirty="0" err="1"/>
              <a:t>nell’a.s.</a:t>
            </a:r>
            <a:r>
              <a:rPr lang="it-IT" dirty="0"/>
              <a:t> 2018/2019 da DDG 85/2018 e per i quali sia stato prorogato il periodo di prova o in caso di valutazione negativa, dovranno svolgere o ripetere il periodo di formazione e prova secondo quanto previsto dalla nota AOODGPER prot. n. 41693 del 21/09/2018 - percorso annuale FIT. </a:t>
            </a:r>
          </a:p>
        </p:txBody>
      </p:sp>
    </p:spTree>
    <p:extLst>
      <p:ext uri="{BB962C8B-B14F-4D97-AF65-F5344CB8AC3E}">
        <p14:creationId xmlns:p14="http://schemas.microsoft.com/office/powerpoint/2010/main" val="188856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ABD31B-D1C2-40E4-9089-7938022B3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NON DEVONO SVOLGERE IL PERIODO DI FORMAZIONE E DI PROVA: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B7BCFE-08F6-4E2C-BCFD-0F2898BC1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I docenti:</a:t>
            </a:r>
          </a:p>
          <a:p>
            <a:r>
              <a:rPr lang="it-IT" dirty="0"/>
              <a:t>che abbiano già svolto il periodo di formazione e prova o il percorso FIT ex DDG 85/2018 nello stesso grado di nuova immissione in ruolo; </a:t>
            </a:r>
          </a:p>
          <a:p>
            <a:r>
              <a:rPr lang="it-IT" dirty="0"/>
              <a:t>• che abbiano ottenuto il rientro in un precedente ruolo nel quale abbiano già svolto il periodo di formazione e prova o il percorso FIT ex DDG 85/2018; </a:t>
            </a:r>
          </a:p>
          <a:p>
            <a:r>
              <a:rPr lang="it-IT" dirty="0"/>
              <a:t>• già immessi in ruolo con riserva, che abbiano superato positivamente l’anno di formazione e di prova o il percorso FIT ex D.D.G. 85/2018 e siano nuovamente assunti per il medesimo grado; </a:t>
            </a:r>
          </a:p>
          <a:p>
            <a:r>
              <a:rPr lang="it-IT" dirty="0"/>
              <a:t>• che abbiano ottenuto il trasferimento da posto comune a sostegno e viceversa nell’ambito del medesimo grado; </a:t>
            </a:r>
          </a:p>
          <a:p>
            <a:r>
              <a:rPr lang="it-IT" dirty="0"/>
              <a:t>• che abbiano ottenuto il passaggio di cattedra nello stesso ordine e grado di scuola.</a:t>
            </a:r>
          </a:p>
        </p:txBody>
      </p:sp>
    </p:spTree>
    <p:extLst>
      <p:ext uri="{BB962C8B-B14F-4D97-AF65-F5344CB8AC3E}">
        <p14:creationId xmlns:p14="http://schemas.microsoft.com/office/powerpoint/2010/main" val="491200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IL PASSAGGIO DI RUOLO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Movimento che determina il passaggio da una classe di concorso ad un’altra, appartenente ad un diverso ordine di scuola (ad es: da scuola infanzia a scuola primaria, da secondaria I grado a secondaria II grado);</a:t>
            </a:r>
          </a:p>
          <a:p>
            <a:r>
              <a:rPr lang="it-IT" dirty="0"/>
              <a:t>•Bisogna essere in possesso della abilitazione specifica per il passaggio richiesto;</a:t>
            </a:r>
          </a:p>
          <a:p>
            <a:r>
              <a:rPr lang="it-IT" dirty="0"/>
              <a:t>•Devono aver superato l’anno di prova nel ruolo iniziale di appartenenza;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8710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3336</Words>
  <Application>Microsoft Office PowerPoint</Application>
  <PresentationFormat>Widescreen</PresentationFormat>
  <Paragraphs>257</Paragraphs>
  <Slides>45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Tema di Office</vt:lpstr>
      <vt:lpstr>IL PERCORSO FORMATIVO DEI DOCENTI NEO-ASSUNTI E CON PASSAGGIO DI RUOLO – INCONTRI INIZIALI 29/11/2021 E 30/11/2021</vt:lpstr>
      <vt:lpstr>Nota 30345 del 04 ottobre 2021 </vt:lpstr>
      <vt:lpstr>«Il consolidato modello di formazione per l’a.s. 2021-22»</vt:lpstr>
      <vt:lpstr>NOTA MINISTERO ISTRUZIONE 4731 11/03/2020</vt:lpstr>
      <vt:lpstr>NOTA MINISTERIALE n. 7304 del 27/03/2020 </vt:lpstr>
      <vt:lpstr> CHI E’ TENUTO AD EFFETTUARE IL PERIODO DI FORMAZIONE E DI PROVA? </vt:lpstr>
      <vt:lpstr>CHI E’ TENUTO AD EFFETTUARE IL PERIODO DI FORMAZIONE E DI PROVA?</vt:lpstr>
      <vt:lpstr>NON DEVONO SVOLGERE IL PERIODO DI FORMAZIONE E DI PROVA:</vt:lpstr>
      <vt:lpstr>IL PASSAGGIO DI RUOLO </vt:lpstr>
      <vt:lpstr> SERVIZI UTILI DEL PERIODO DI FORMAZIONE E PROVA </vt:lpstr>
      <vt:lpstr>IL PERCORSO DELL’ANNO DI FORMAZIONE-PROVA</vt:lpstr>
      <vt:lpstr>ATTIVITA’ FORMATIVE: la formazione on line</vt:lpstr>
      <vt:lpstr>PIATTAFORMA INDIRE</vt:lpstr>
      <vt:lpstr>D.M. 850/2015</vt:lpstr>
      <vt:lpstr>IL PORFOLIO</vt:lpstr>
      <vt:lpstr>TOOLKIT PIATTAFORMA INDIRE</vt:lpstr>
      <vt:lpstr> il portale Scuola2030</vt:lpstr>
      <vt:lpstr>ATTIVITA’ DI FORMAZIONE (a.s. 2019/20 circa 33.000 docenti)</vt:lpstr>
      <vt:lpstr>STANDARD PROFESSIONALI </vt:lpstr>
      <vt:lpstr>STANDARD PROFESSIONALI </vt:lpstr>
      <vt:lpstr>ATTIVITA’ FORMATIVE</vt:lpstr>
      <vt:lpstr>ATTIVITA’ FORMATIVE</vt:lpstr>
      <vt:lpstr>ATTIVITA’ FORMATIVE</vt:lpstr>
      <vt:lpstr>ATTIVITA’ FORMATIVE:Tematiche dei laboratori</vt:lpstr>
      <vt:lpstr>AMPLIARE ESPERIENZA FORMATIVA DEI LABORATORI:</vt:lpstr>
      <vt:lpstr>VISITA A SCUOLE INNOVATIVE</vt:lpstr>
      <vt:lpstr>AZIONI SPECIFICHE DEL DIRIGENTE SCOLASTICO</vt:lpstr>
      <vt:lpstr>AZIONI SPECIFICHE DEL DIRIGENTE SCOLASTICO</vt:lpstr>
      <vt:lpstr>IL COMITATO DI VALUTAZIONE DEI DOCENTI (dura in carica 3 anni)</vt:lpstr>
      <vt:lpstr>AZIONI SPECIFICHE DEL DIRIGENTE SCOLASTICO</vt:lpstr>
      <vt:lpstr>IL TUTOR</vt:lpstr>
      <vt:lpstr>PEER TO PEER </vt:lpstr>
      <vt:lpstr>AZIONI SPECIFICHE DEL TUTOR</vt:lpstr>
      <vt:lpstr>AZIONI SPECIFICHE DEL TUTOR</vt:lpstr>
      <vt:lpstr>AZIONI SPECIFICHE DEL TUTOR</vt:lpstr>
      <vt:lpstr>OSSERVAZIONE IN CLASSE (almeno 12 ore)</vt:lpstr>
      <vt:lpstr>FINALITA’ DELLA RECIPROCA OSSERVAZIONE</vt:lpstr>
      <vt:lpstr>SCHEDA DI OSSERVAZIONE TUTOR-DOCENTE</vt:lpstr>
      <vt:lpstr>OSSERVAZIONE DELLE SITUAZIONI DI APPRENDIMENTO</vt:lpstr>
      <vt:lpstr>DOCUMENTAZIONE DI FASI SIGNIFICATIVE DELLA PROGETTAZIONE DIDATTICA</vt:lpstr>
      <vt:lpstr>La scheda di progettazione dell’attività didattica</vt:lpstr>
      <vt:lpstr>PERSONALIZZAZIONE DELLE ATTIVITA’ DI FORMAZIONE</vt:lpstr>
      <vt:lpstr>PERSONALIZZAZIONE DELLE ATTIVITA’ DI FORMAZIONE</vt:lpstr>
      <vt:lpstr>PERSONALIZZAZIONE DELLE ATTIVITA’ DI FORMAZIONE</vt:lpstr>
      <vt:lpstr>DOCUMENTAZIONE PER IL COMITATO DI VALUTAZIONE  (da consegnare a cura Ds almeno 5 gg prima della data del colloquio)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PERCORSO FORMATIVO DEI DOCENTI NEO-ASSUNTI E CON PASSAGGIO DI RUOLO</dc:title>
  <dc:creator>preside</dc:creator>
  <cp:lastModifiedBy>Preside</cp:lastModifiedBy>
  <cp:revision>74</cp:revision>
  <dcterms:created xsi:type="dcterms:W3CDTF">2017-02-01T13:15:10Z</dcterms:created>
  <dcterms:modified xsi:type="dcterms:W3CDTF">2021-11-30T09:28:07Z</dcterms:modified>
</cp:coreProperties>
</file>